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55"/>
  </p:notesMasterIdLst>
  <p:sldIdLst>
    <p:sldId id="256" r:id="rId2"/>
    <p:sldId id="257" r:id="rId3"/>
    <p:sldId id="259" r:id="rId4"/>
    <p:sldId id="269" r:id="rId5"/>
    <p:sldId id="270" r:id="rId6"/>
    <p:sldId id="308" r:id="rId7"/>
    <p:sldId id="309" r:id="rId8"/>
    <p:sldId id="310" r:id="rId9"/>
    <p:sldId id="311" r:id="rId10"/>
    <p:sldId id="312" r:id="rId11"/>
    <p:sldId id="313" r:id="rId12"/>
    <p:sldId id="323" r:id="rId13"/>
    <p:sldId id="324" r:id="rId14"/>
    <p:sldId id="314" r:id="rId15"/>
    <p:sldId id="318" r:id="rId16"/>
    <p:sldId id="322" r:id="rId17"/>
    <p:sldId id="316"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9" r:id="rId46"/>
    <p:sldId id="300" r:id="rId47"/>
    <p:sldId id="301" r:id="rId48"/>
    <p:sldId id="302" r:id="rId49"/>
    <p:sldId id="304" r:id="rId50"/>
    <p:sldId id="305" r:id="rId51"/>
    <p:sldId id="306" r:id="rId52"/>
    <p:sldId id="307" r:id="rId53"/>
    <p:sldId id="319"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9" d="100"/>
          <a:sy n="109" d="100"/>
        </p:scale>
        <p:origin x="-1662" y="-6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9809D-C25D-43A9-80BF-2E2E1670CBAC}" type="doc">
      <dgm:prSet loTypeId="urn:microsoft.com/office/officeart/2005/8/layout/pyramid2" loCatId="pyramid" qsTypeId="urn:microsoft.com/office/officeart/2005/8/quickstyle/3d5" qsCatId="3D" csTypeId="urn:microsoft.com/office/officeart/2005/8/colors/accent1_2" csCatId="accent1" phldr="1"/>
      <dgm:spPr/>
    </dgm:pt>
    <dgm:pt modelId="{1C3B8418-43B9-4577-A790-C6CA25A27F5D}">
      <dgm:prSet phldrT="[ტექსტი]"/>
      <dgm:spPr/>
      <dgm:t>
        <a:bodyPr/>
        <a:lstStyle/>
        <a:p>
          <a:r>
            <a:rPr lang="ka-GE" dirty="0" smtClean="0"/>
            <a:t>სენაკის რაიონული სასამართლო                                                               სენაკი შოთა რუსთაველის ქუჩა N 247</a:t>
          </a:r>
          <a:endParaRPr lang="en-US" dirty="0"/>
        </a:p>
      </dgm:t>
    </dgm:pt>
    <dgm:pt modelId="{347E92F6-2307-4AAE-A19F-47645A987416}" type="parTrans" cxnId="{3A064D28-4EBE-4E27-BF51-8DFA24BA176B}">
      <dgm:prSet/>
      <dgm:spPr/>
      <dgm:t>
        <a:bodyPr/>
        <a:lstStyle/>
        <a:p>
          <a:endParaRPr lang="en-US"/>
        </a:p>
      </dgm:t>
    </dgm:pt>
    <dgm:pt modelId="{14C2F40D-2C2B-4AF7-91E3-9BEC77647AC4}" type="sibTrans" cxnId="{3A064D28-4EBE-4E27-BF51-8DFA24BA176B}">
      <dgm:prSet/>
      <dgm:spPr/>
      <dgm:t>
        <a:bodyPr/>
        <a:lstStyle/>
        <a:p>
          <a:endParaRPr lang="en-US"/>
        </a:p>
      </dgm:t>
    </dgm:pt>
    <dgm:pt modelId="{A9890C96-4A17-44A2-83E8-672CF37D09E5}">
      <dgm:prSet phldrT="[ტექსტი]"/>
      <dgm:spPr/>
      <dgm:t>
        <a:bodyPr/>
        <a:lstStyle/>
        <a:p>
          <a:r>
            <a:rPr lang="ka-GE" dirty="0" smtClean="0"/>
            <a:t>აბაშის მაგისტრატი სასამართლო                                                   აბაშა, სამუელ ცომაიას (ყოფილი ფრანგიშვილის) ქუჩა N 6</a:t>
          </a:r>
          <a:endParaRPr lang="en-US" dirty="0"/>
        </a:p>
      </dgm:t>
    </dgm:pt>
    <dgm:pt modelId="{BEB60F52-0998-4743-A326-321ECDE8FC04}" type="parTrans" cxnId="{DE38FECD-101A-48E5-8F81-BB9718FC4CCA}">
      <dgm:prSet/>
      <dgm:spPr/>
      <dgm:t>
        <a:bodyPr/>
        <a:lstStyle/>
        <a:p>
          <a:endParaRPr lang="en-US"/>
        </a:p>
      </dgm:t>
    </dgm:pt>
    <dgm:pt modelId="{E359E9C0-52B7-4AF5-B37E-9311B9F5D66B}" type="sibTrans" cxnId="{DE38FECD-101A-48E5-8F81-BB9718FC4CCA}">
      <dgm:prSet/>
      <dgm:spPr/>
      <dgm:t>
        <a:bodyPr/>
        <a:lstStyle/>
        <a:p>
          <a:endParaRPr lang="en-US"/>
        </a:p>
      </dgm:t>
    </dgm:pt>
    <dgm:pt modelId="{B15CDF0E-6A61-4C37-9EE9-DF5EB67D4B98}">
      <dgm:prSet phldrT="[ტექსტი]"/>
      <dgm:spPr/>
      <dgm:t>
        <a:bodyPr/>
        <a:lstStyle/>
        <a:p>
          <a:r>
            <a:rPr lang="ka-GE" dirty="0" smtClean="0"/>
            <a:t>მარტვილის მაგისტრატი სასამართლო                                                მარტვილი, ზ. გამსახურდიას ქუჩა N 12</a:t>
          </a:r>
          <a:endParaRPr lang="en-US" dirty="0"/>
        </a:p>
      </dgm:t>
    </dgm:pt>
    <dgm:pt modelId="{7E154DA2-5DF9-412B-9636-FC72B0598082}" type="parTrans" cxnId="{4A5180EC-004D-4574-B6C3-E801233816C8}">
      <dgm:prSet/>
      <dgm:spPr/>
      <dgm:t>
        <a:bodyPr/>
        <a:lstStyle/>
        <a:p>
          <a:endParaRPr lang="en-US"/>
        </a:p>
      </dgm:t>
    </dgm:pt>
    <dgm:pt modelId="{7DEC1733-0D9B-4539-8F07-3AFA7C4CCBE5}" type="sibTrans" cxnId="{4A5180EC-004D-4574-B6C3-E801233816C8}">
      <dgm:prSet/>
      <dgm:spPr/>
      <dgm:t>
        <a:bodyPr/>
        <a:lstStyle/>
        <a:p>
          <a:endParaRPr lang="en-US"/>
        </a:p>
      </dgm:t>
    </dgm:pt>
    <dgm:pt modelId="{D4A8677F-996E-43F9-BB71-06DEF9E82B3A}" type="pres">
      <dgm:prSet presAssocID="{4919809D-C25D-43A9-80BF-2E2E1670CBAC}" presName="compositeShape" presStyleCnt="0">
        <dgm:presLayoutVars>
          <dgm:dir/>
          <dgm:resizeHandles/>
        </dgm:presLayoutVars>
      </dgm:prSet>
      <dgm:spPr/>
    </dgm:pt>
    <dgm:pt modelId="{976F3F53-86C4-46D1-94C7-3E93DA49A25B}" type="pres">
      <dgm:prSet presAssocID="{4919809D-C25D-43A9-80BF-2E2E1670CBAC}" presName="pyramid" presStyleLbl="node1" presStyleIdx="0" presStyleCnt="1" custLinFactNeighborX="3125" custLinFactNeighborY="5000"/>
      <dgm:spPr/>
    </dgm:pt>
    <dgm:pt modelId="{DF66649D-401A-49AF-9711-A18ACC2E760D}" type="pres">
      <dgm:prSet presAssocID="{4919809D-C25D-43A9-80BF-2E2E1670CBAC}" presName="theList" presStyleCnt="0"/>
      <dgm:spPr/>
    </dgm:pt>
    <dgm:pt modelId="{A8E1717A-9F42-44E8-8FFA-8F3A5D085056}" type="pres">
      <dgm:prSet presAssocID="{1C3B8418-43B9-4577-A790-C6CA25A27F5D}" presName="aNode" presStyleLbl="fgAcc1" presStyleIdx="0" presStyleCnt="3">
        <dgm:presLayoutVars>
          <dgm:bulletEnabled val="1"/>
        </dgm:presLayoutVars>
      </dgm:prSet>
      <dgm:spPr/>
      <dgm:t>
        <a:bodyPr/>
        <a:lstStyle/>
        <a:p>
          <a:endParaRPr lang="en-US"/>
        </a:p>
      </dgm:t>
    </dgm:pt>
    <dgm:pt modelId="{49A99947-EB9E-4BE5-B5B6-B720234FA096}" type="pres">
      <dgm:prSet presAssocID="{1C3B8418-43B9-4577-A790-C6CA25A27F5D}" presName="aSpace" presStyleCnt="0"/>
      <dgm:spPr/>
    </dgm:pt>
    <dgm:pt modelId="{6D5F8074-B594-4A02-9DCD-72D8F877E663}" type="pres">
      <dgm:prSet presAssocID="{A9890C96-4A17-44A2-83E8-672CF37D09E5}" presName="aNode" presStyleLbl="fgAcc1" presStyleIdx="1" presStyleCnt="3">
        <dgm:presLayoutVars>
          <dgm:bulletEnabled val="1"/>
        </dgm:presLayoutVars>
      </dgm:prSet>
      <dgm:spPr/>
      <dgm:t>
        <a:bodyPr/>
        <a:lstStyle/>
        <a:p>
          <a:endParaRPr lang="en-US"/>
        </a:p>
      </dgm:t>
    </dgm:pt>
    <dgm:pt modelId="{1B22324E-42F4-47CB-8B12-0B8DB0EDD10B}" type="pres">
      <dgm:prSet presAssocID="{A9890C96-4A17-44A2-83E8-672CF37D09E5}" presName="aSpace" presStyleCnt="0"/>
      <dgm:spPr/>
    </dgm:pt>
    <dgm:pt modelId="{5E5A1E13-151B-4023-AEB9-EA50A142CB19}" type="pres">
      <dgm:prSet presAssocID="{B15CDF0E-6A61-4C37-9EE9-DF5EB67D4B98}" presName="aNode" presStyleLbl="fgAcc1" presStyleIdx="2" presStyleCnt="3">
        <dgm:presLayoutVars>
          <dgm:bulletEnabled val="1"/>
        </dgm:presLayoutVars>
      </dgm:prSet>
      <dgm:spPr/>
      <dgm:t>
        <a:bodyPr/>
        <a:lstStyle/>
        <a:p>
          <a:endParaRPr lang="en-US"/>
        </a:p>
      </dgm:t>
    </dgm:pt>
    <dgm:pt modelId="{E5A5054F-62C0-4A87-9534-4496A1A446ED}" type="pres">
      <dgm:prSet presAssocID="{B15CDF0E-6A61-4C37-9EE9-DF5EB67D4B98}" presName="aSpace" presStyleCnt="0"/>
      <dgm:spPr/>
    </dgm:pt>
  </dgm:ptLst>
  <dgm:cxnLst>
    <dgm:cxn modelId="{3A064D28-4EBE-4E27-BF51-8DFA24BA176B}" srcId="{4919809D-C25D-43A9-80BF-2E2E1670CBAC}" destId="{1C3B8418-43B9-4577-A790-C6CA25A27F5D}" srcOrd="0" destOrd="0" parTransId="{347E92F6-2307-4AAE-A19F-47645A987416}" sibTransId="{14C2F40D-2C2B-4AF7-91E3-9BEC77647AC4}"/>
    <dgm:cxn modelId="{D9AB0E58-3A22-481D-81F4-F25DBDD8D160}" type="presOf" srcId="{1C3B8418-43B9-4577-A790-C6CA25A27F5D}" destId="{A8E1717A-9F42-44E8-8FFA-8F3A5D085056}" srcOrd="0" destOrd="0" presId="urn:microsoft.com/office/officeart/2005/8/layout/pyramid2"/>
    <dgm:cxn modelId="{D5D765FF-FCD1-47E2-81FF-CD041E5643B9}" type="presOf" srcId="{A9890C96-4A17-44A2-83E8-672CF37D09E5}" destId="{6D5F8074-B594-4A02-9DCD-72D8F877E663}" srcOrd="0" destOrd="0" presId="urn:microsoft.com/office/officeart/2005/8/layout/pyramid2"/>
    <dgm:cxn modelId="{4A5180EC-004D-4574-B6C3-E801233816C8}" srcId="{4919809D-C25D-43A9-80BF-2E2E1670CBAC}" destId="{B15CDF0E-6A61-4C37-9EE9-DF5EB67D4B98}" srcOrd="2" destOrd="0" parTransId="{7E154DA2-5DF9-412B-9636-FC72B0598082}" sibTransId="{7DEC1733-0D9B-4539-8F07-3AFA7C4CCBE5}"/>
    <dgm:cxn modelId="{EAE4D541-20E0-46D3-B6FA-4740B64B3B17}" type="presOf" srcId="{4919809D-C25D-43A9-80BF-2E2E1670CBAC}" destId="{D4A8677F-996E-43F9-BB71-06DEF9E82B3A}" srcOrd="0" destOrd="0" presId="urn:microsoft.com/office/officeart/2005/8/layout/pyramid2"/>
    <dgm:cxn modelId="{DE38FECD-101A-48E5-8F81-BB9718FC4CCA}" srcId="{4919809D-C25D-43A9-80BF-2E2E1670CBAC}" destId="{A9890C96-4A17-44A2-83E8-672CF37D09E5}" srcOrd="1" destOrd="0" parTransId="{BEB60F52-0998-4743-A326-321ECDE8FC04}" sibTransId="{E359E9C0-52B7-4AF5-B37E-9311B9F5D66B}"/>
    <dgm:cxn modelId="{B1C413CF-EAB6-49AA-BB3F-57B5529E13F8}" type="presOf" srcId="{B15CDF0E-6A61-4C37-9EE9-DF5EB67D4B98}" destId="{5E5A1E13-151B-4023-AEB9-EA50A142CB19}" srcOrd="0" destOrd="0" presId="urn:microsoft.com/office/officeart/2005/8/layout/pyramid2"/>
    <dgm:cxn modelId="{EDF4184D-9189-42CF-B270-B76E8EFF7AFE}" type="presParOf" srcId="{D4A8677F-996E-43F9-BB71-06DEF9E82B3A}" destId="{976F3F53-86C4-46D1-94C7-3E93DA49A25B}" srcOrd="0" destOrd="0" presId="urn:microsoft.com/office/officeart/2005/8/layout/pyramid2"/>
    <dgm:cxn modelId="{E7177F10-5ECB-4490-BF4A-B5235ADAD371}" type="presParOf" srcId="{D4A8677F-996E-43F9-BB71-06DEF9E82B3A}" destId="{DF66649D-401A-49AF-9711-A18ACC2E760D}" srcOrd="1" destOrd="0" presId="urn:microsoft.com/office/officeart/2005/8/layout/pyramid2"/>
    <dgm:cxn modelId="{3BC725B9-FB27-4D12-B31C-CEC9C21C6300}" type="presParOf" srcId="{DF66649D-401A-49AF-9711-A18ACC2E760D}" destId="{A8E1717A-9F42-44E8-8FFA-8F3A5D085056}" srcOrd="0" destOrd="0" presId="urn:microsoft.com/office/officeart/2005/8/layout/pyramid2"/>
    <dgm:cxn modelId="{49DFF813-66F9-4FE5-B0D0-20034A08FB0B}" type="presParOf" srcId="{DF66649D-401A-49AF-9711-A18ACC2E760D}" destId="{49A99947-EB9E-4BE5-B5B6-B720234FA096}" srcOrd="1" destOrd="0" presId="urn:microsoft.com/office/officeart/2005/8/layout/pyramid2"/>
    <dgm:cxn modelId="{80B47CE7-7087-4EBE-8103-CCC22D4EB38A}" type="presParOf" srcId="{DF66649D-401A-49AF-9711-A18ACC2E760D}" destId="{6D5F8074-B594-4A02-9DCD-72D8F877E663}" srcOrd="2" destOrd="0" presId="urn:microsoft.com/office/officeart/2005/8/layout/pyramid2"/>
    <dgm:cxn modelId="{1A567A0C-B7FD-4ED4-8870-58F37BA677EE}" type="presParOf" srcId="{DF66649D-401A-49AF-9711-A18ACC2E760D}" destId="{1B22324E-42F4-47CB-8B12-0B8DB0EDD10B}" srcOrd="3" destOrd="0" presId="urn:microsoft.com/office/officeart/2005/8/layout/pyramid2"/>
    <dgm:cxn modelId="{02CB2CCB-BE8F-43F4-BB66-A765A610DA0F}" type="presParOf" srcId="{DF66649D-401A-49AF-9711-A18ACC2E760D}" destId="{5E5A1E13-151B-4023-AEB9-EA50A142CB19}" srcOrd="4" destOrd="0" presId="urn:microsoft.com/office/officeart/2005/8/layout/pyramid2"/>
    <dgm:cxn modelId="{B98BE177-00D7-4DCA-95D8-175D07DF9C93}" type="presParOf" srcId="{DF66649D-401A-49AF-9711-A18ACC2E760D}" destId="{E5A5054F-62C0-4A87-9534-4496A1A446ED}" srcOrd="5" destOrd="0" presId="urn:microsoft.com/office/officeart/2005/8/layout/pyramid2"/>
  </dgm:cxnLst>
  <dgm:bg/>
  <dgm:whole/>
</dgm:dataModel>
</file>

<file path=ppt/diagrams/data2.xml><?xml version="1.0" encoding="utf-8"?>
<dgm:dataModel xmlns:dgm="http://schemas.openxmlformats.org/drawingml/2006/diagram" xmlns:a="http://schemas.openxmlformats.org/drawingml/2006/main">
  <dgm:ptLst>
    <dgm:pt modelId="{CE6BB4A4-29D0-4F71-AA3A-1DED8B0900EA}" type="doc">
      <dgm:prSet loTypeId="urn:microsoft.com/office/officeart/2005/8/layout/venn2" loCatId="relationship" qsTypeId="urn:microsoft.com/office/officeart/2005/8/quickstyle/3d3" qsCatId="3D" csTypeId="urn:microsoft.com/office/officeart/2005/8/colors/accent1_2" csCatId="accent1" phldr="1"/>
      <dgm:spPr/>
      <dgm:t>
        <a:bodyPr/>
        <a:lstStyle/>
        <a:p>
          <a:endParaRPr lang="en-US"/>
        </a:p>
      </dgm:t>
    </dgm:pt>
    <dgm:pt modelId="{51D8E5B4-117F-44D5-A740-0DFCE835A68E}">
      <dgm:prSet phldrT="[ტექსტი]" custT="1"/>
      <dgm:spPr/>
      <dgm:t>
        <a:bodyPr/>
        <a:lstStyle/>
        <a:p>
          <a:r>
            <a:rPr lang="ka-GE" sz="1050" b="1" dirty="0" smtClean="0">
              <a:solidFill>
                <a:schemeClr val="tx1"/>
              </a:solidFill>
            </a:rPr>
            <a:t>სულ შემოვიდა </a:t>
          </a:r>
        </a:p>
        <a:p>
          <a:r>
            <a:rPr lang="ka-GE" sz="1050" b="1" dirty="0" smtClean="0">
              <a:solidFill>
                <a:schemeClr val="tx1"/>
              </a:solidFill>
            </a:rPr>
            <a:t>19 განცხადება საჯარო ინფორმაციის მოთხოვნით, საიდანაც:</a:t>
          </a:r>
          <a:endParaRPr lang="en-US" sz="1050" b="1" dirty="0">
            <a:solidFill>
              <a:schemeClr val="tx1"/>
            </a:solidFill>
          </a:endParaRPr>
        </a:p>
      </dgm:t>
    </dgm:pt>
    <dgm:pt modelId="{972F0B2A-9902-45D1-8353-88B629D9B2E4}" type="parTrans" cxnId="{50099B43-9DEB-4F25-B3A0-D48491B2EBFC}">
      <dgm:prSet/>
      <dgm:spPr/>
      <dgm:t>
        <a:bodyPr/>
        <a:lstStyle/>
        <a:p>
          <a:endParaRPr lang="en-US"/>
        </a:p>
      </dgm:t>
    </dgm:pt>
    <dgm:pt modelId="{10048CE9-B709-4DFE-A0B7-07CD3CF58C5A}" type="sibTrans" cxnId="{50099B43-9DEB-4F25-B3A0-D48491B2EBFC}">
      <dgm:prSet/>
      <dgm:spPr/>
      <dgm:t>
        <a:bodyPr/>
        <a:lstStyle/>
        <a:p>
          <a:endParaRPr lang="en-US"/>
        </a:p>
      </dgm:t>
    </dgm:pt>
    <dgm:pt modelId="{4580E56E-5899-4EFB-8428-17F4C7095BA0}">
      <dgm:prSet phldrT="[ტექსტი]"/>
      <dgm:spPr/>
      <dgm:t>
        <a:bodyPr/>
        <a:lstStyle/>
        <a:p>
          <a:r>
            <a:rPr lang="ka-GE" b="1" dirty="0" smtClean="0">
              <a:solidFill>
                <a:schemeClr val="tx1"/>
              </a:solidFill>
            </a:rPr>
            <a:t>დაკმაყოფილდა - 8 განცხადება</a:t>
          </a:r>
          <a:endParaRPr lang="en-US" b="1" dirty="0">
            <a:solidFill>
              <a:schemeClr val="tx1"/>
            </a:solidFill>
          </a:endParaRPr>
        </a:p>
      </dgm:t>
    </dgm:pt>
    <dgm:pt modelId="{2F79B9CD-66C8-45B8-963E-21318DBA72DD}" type="parTrans" cxnId="{AC763A0B-3A41-4C10-9319-6815C0DB42B8}">
      <dgm:prSet/>
      <dgm:spPr/>
      <dgm:t>
        <a:bodyPr/>
        <a:lstStyle/>
        <a:p>
          <a:endParaRPr lang="en-US"/>
        </a:p>
      </dgm:t>
    </dgm:pt>
    <dgm:pt modelId="{739778CB-5BA9-4887-B6FC-AD2D65895CB8}" type="sibTrans" cxnId="{AC763A0B-3A41-4C10-9319-6815C0DB42B8}">
      <dgm:prSet/>
      <dgm:spPr/>
      <dgm:t>
        <a:bodyPr/>
        <a:lstStyle/>
        <a:p>
          <a:endParaRPr lang="en-US"/>
        </a:p>
      </dgm:t>
    </dgm:pt>
    <dgm:pt modelId="{AD9A0BF5-55C3-44B1-B0A1-FF89E3E2F30F}">
      <dgm:prSet phldrT="[ტექსტი]" custT="1"/>
      <dgm:spPr/>
      <dgm:t>
        <a:bodyPr/>
        <a:lstStyle/>
        <a:p>
          <a:r>
            <a:rPr lang="ka-GE" sz="1000" b="1" dirty="0" smtClean="0">
              <a:solidFill>
                <a:schemeClr val="tx1"/>
              </a:solidFill>
            </a:rPr>
            <a:t>ნაწილობრივ დაკმაყოფილდა - 3 განცხადება</a:t>
          </a:r>
          <a:endParaRPr lang="en-US" sz="1000" b="1" dirty="0">
            <a:solidFill>
              <a:schemeClr val="tx1"/>
            </a:solidFill>
          </a:endParaRPr>
        </a:p>
      </dgm:t>
    </dgm:pt>
    <dgm:pt modelId="{6AA22D0A-7FC5-4FA0-A2ED-BBD2E85300A1}" type="parTrans" cxnId="{80BB2045-F3E9-471F-BCA4-39CE88A191BE}">
      <dgm:prSet/>
      <dgm:spPr/>
      <dgm:t>
        <a:bodyPr/>
        <a:lstStyle/>
        <a:p>
          <a:endParaRPr lang="en-US"/>
        </a:p>
      </dgm:t>
    </dgm:pt>
    <dgm:pt modelId="{B710D97B-AA9A-497B-8184-8DBFE52CAAE5}" type="sibTrans" cxnId="{80BB2045-F3E9-471F-BCA4-39CE88A191BE}">
      <dgm:prSet/>
      <dgm:spPr/>
      <dgm:t>
        <a:bodyPr/>
        <a:lstStyle/>
        <a:p>
          <a:endParaRPr lang="en-US"/>
        </a:p>
      </dgm:t>
    </dgm:pt>
    <dgm:pt modelId="{03CB2103-4D2C-402C-BDBB-80F3AB7BE491}">
      <dgm:prSet phldrT="[ტექსტი]" custT="1"/>
      <dgm:spPr/>
      <dgm:t>
        <a:bodyPr/>
        <a:lstStyle/>
        <a:p>
          <a:r>
            <a:rPr lang="ka-GE" sz="1050" b="1" dirty="0" smtClean="0">
              <a:solidFill>
                <a:schemeClr val="tx1"/>
              </a:solidFill>
            </a:rPr>
            <a:t>არ დაკმაყოფილდა  -</a:t>
          </a:r>
        </a:p>
        <a:p>
          <a:r>
            <a:rPr lang="ka-GE" sz="1050" b="1" dirty="0" smtClean="0">
              <a:solidFill>
                <a:schemeClr val="tx1"/>
              </a:solidFill>
            </a:rPr>
            <a:t>7 განცხადება</a:t>
          </a:r>
          <a:endParaRPr lang="en-US" sz="1050" b="1" dirty="0">
            <a:solidFill>
              <a:schemeClr val="tx1"/>
            </a:solidFill>
          </a:endParaRPr>
        </a:p>
      </dgm:t>
    </dgm:pt>
    <dgm:pt modelId="{C274B7A1-E796-49C5-8D36-45D5E326CE8A}" type="parTrans" cxnId="{FF7E37EE-1D25-4AC4-87EB-09543BD215B3}">
      <dgm:prSet/>
      <dgm:spPr/>
      <dgm:t>
        <a:bodyPr/>
        <a:lstStyle/>
        <a:p>
          <a:endParaRPr lang="en-US"/>
        </a:p>
      </dgm:t>
    </dgm:pt>
    <dgm:pt modelId="{AF792699-B9C8-405C-8ADC-FA69B6F73036}" type="sibTrans" cxnId="{FF7E37EE-1D25-4AC4-87EB-09543BD215B3}">
      <dgm:prSet/>
      <dgm:spPr/>
      <dgm:t>
        <a:bodyPr/>
        <a:lstStyle/>
        <a:p>
          <a:endParaRPr lang="en-US"/>
        </a:p>
      </dgm:t>
    </dgm:pt>
    <dgm:pt modelId="{7ED5F902-575B-4810-B56C-8130DAE8FC7B}">
      <dgm:prSet phldrT="[ტექსტი]" custT="1"/>
      <dgm:spPr/>
      <dgm:t>
        <a:bodyPr/>
        <a:lstStyle/>
        <a:p>
          <a:r>
            <a:rPr lang="ka-GE" sz="1000" b="1" dirty="0" smtClean="0">
              <a:solidFill>
                <a:schemeClr val="tx1"/>
              </a:solidFill>
            </a:rPr>
            <a:t>განსჯადობით გადაეცა  - 1 განცხადება</a:t>
          </a:r>
          <a:endParaRPr lang="en-US" sz="1000" b="1" dirty="0">
            <a:solidFill>
              <a:schemeClr val="tx1"/>
            </a:solidFill>
          </a:endParaRPr>
        </a:p>
      </dgm:t>
    </dgm:pt>
    <dgm:pt modelId="{E6A8AAB8-135D-4917-8C4E-109275984AE1}" type="parTrans" cxnId="{BCC4E276-D296-491C-BC8F-C5A121A3D13D}">
      <dgm:prSet/>
      <dgm:spPr/>
      <dgm:t>
        <a:bodyPr/>
        <a:lstStyle/>
        <a:p>
          <a:endParaRPr lang="en-US"/>
        </a:p>
      </dgm:t>
    </dgm:pt>
    <dgm:pt modelId="{9F26BD4D-3E00-4D64-9BD0-DEB115194577}" type="sibTrans" cxnId="{BCC4E276-D296-491C-BC8F-C5A121A3D13D}">
      <dgm:prSet/>
      <dgm:spPr/>
      <dgm:t>
        <a:bodyPr/>
        <a:lstStyle/>
        <a:p>
          <a:endParaRPr lang="en-US"/>
        </a:p>
      </dgm:t>
    </dgm:pt>
    <dgm:pt modelId="{CFCB91C6-C464-4574-B784-B95BAF8E6CF6}" type="pres">
      <dgm:prSet presAssocID="{CE6BB4A4-29D0-4F71-AA3A-1DED8B0900EA}" presName="Name0" presStyleCnt="0">
        <dgm:presLayoutVars>
          <dgm:chMax val="7"/>
          <dgm:resizeHandles val="exact"/>
        </dgm:presLayoutVars>
      </dgm:prSet>
      <dgm:spPr/>
      <dgm:t>
        <a:bodyPr/>
        <a:lstStyle/>
        <a:p>
          <a:endParaRPr lang="en-US"/>
        </a:p>
      </dgm:t>
    </dgm:pt>
    <dgm:pt modelId="{A72C9DAE-4F83-47B9-B22D-967CDC0B264A}" type="pres">
      <dgm:prSet presAssocID="{CE6BB4A4-29D0-4F71-AA3A-1DED8B0900EA}" presName="comp1" presStyleCnt="0"/>
      <dgm:spPr/>
    </dgm:pt>
    <dgm:pt modelId="{B8656A1E-D116-4528-B5BB-2207020F0804}" type="pres">
      <dgm:prSet presAssocID="{CE6BB4A4-29D0-4F71-AA3A-1DED8B0900EA}" presName="circle1" presStyleLbl="node1" presStyleIdx="0" presStyleCnt="5"/>
      <dgm:spPr/>
      <dgm:t>
        <a:bodyPr/>
        <a:lstStyle/>
        <a:p>
          <a:endParaRPr lang="en-US"/>
        </a:p>
      </dgm:t>
    </dgm:pt>
    <dgm:pt modelId="{F923DCF1-77A2-4268-94C8-A146D453079D}" type="pres">
      <dgm:prSet presAssocID="{CE6BB4A4-29D0-4F71-AA3A-1DED8B0900EA}" presName="c1text" presStyleLbl="node1" presStyleIdx="0" presStyleCnt="5">
        <dgm:presLayoutVars>
          <dgm:bulletEnabled val="1"/>
        </dgm:presLayoutVars>
      </dgm:prSet>
      <dgm:spPr/>
      <dgm:t>
        <a:bodyPr/>
        <a:lstStyle/>
        <a:p>
          <a:endParaRPr lang="en-US"/>
        </a:p>
      </dgm:t>
    </dgm:pt>
    <dgm:pt modelId="{D7EC0487-1ECB-4EA0-B37C-A36EA5C3CC2F}" type="pres">
      <dgm:prSet presAssocID="{CE6BB4A4-29D0-4F71-AA3A-1DED8B0900EA}" presName="comp2" presStyleCnt="0"/>
      <dgm:spPr/>
    </dgm:pt>
    <dgm:pt modelId="{1D2013FB-B7E8-4D90-8E0E-3E148D88028F}" type="pres">
      <dgm:prSet presAssocID="{CE6BB4A4-29D0-4F71-AA3A-1DED8B0900EA}" presName="circle2" presStyleLbl="node1" presStyleIdx="1" presStyleCnt="5" custLinFactNeighborX="26651" custLinFactNeighborY="6127"/>
      <dgm:spPr/>
      <dgm:t>
        <a:bodyPr/>
        <a:lstStyle/>
        <a:p>
          <a:endParaRPr lang="en-US"/>
        </a:p>
      </dgm:t>
    </dgm:pt>
    <dgm:pt modelId="{76773731-E1EF-41AC-8820-FC6689BE49CD}" type="pres">
      <dgm:prSet presAssocID="{CE6BB4A4-29D0-4F71-AA3A-1DED8B0900EA}" presName="c2text" presStyleLbl="node1" presStyleIdx="1" presStyleCnt="5">
        <dgm:presLayoutVars>
          <dgm:bulletEnabled val="1"/>
        </dgm:presLayoutVars>
      </dgm:prSet>
      <dgm:spPr/>
      <dgm:t>
        <a:bodyPr/>
        <a:lstStyle/>
        <a:p>
          <a:endParaRPr lang="en-US"/>
        </a:p>
      </dgm:t>
    </dgm:pt>
    <dgm:pt modelId="{5A4C6843-C119-45BE-9F2F-35DAEF92D830}" type="pres">
      <dgm:prSet presAssocID="{CE6BB4A4-29D0-4F71-AA3A-1DED8B0900EA}" presName="comp3" presStyleCnt="0"/>
      <dgm:spPr/>
    </dgm:pt>
    <dgm:pt modelId="{E175F594-E311-4B26-AC71-797E1F0F6577}" type="pres">
      <dgm:prSet presAssocID="{CE6BB4A4-29D0-4F71-AA3A-1DED8B0900EA}" presName="circle3" presStyleLbl="node1" presStyleIdx="2" presStyleCnt="5" custLinFactNeighborX="-27044" custLinFactNeighborY="3138"/>
      <dgm:spPr/>
      <dgm:t>
        <a:bodyPr/>
        <a:lstStyle/>
        <a:p>
          <a:endParaRPr lang="en-US"/>
        </a:p>
      </dgm:t>
    </dgm:pt>
    <dgm:pt modelId="{AC4A62F6-7DE2-4B7A-8391-8A5CCA85EB21}" type="pres">
      <dgm:prSet presAssocID="{CE6BB4A4-29D0-4F71-AA3A-1DED8B0900EA}" presName="c3text" presStyleLbl="node1" presStyleIdx="2" presStyleCnt="5">
        <dgm:presLayoutVars>
          <dgm:bulletEnabled val="1"/>
        </dgm:presLayoutVars>
      </dgm:prSet>
      <dgm:spPr/>
      <dgm:t>
        <a:bodyPr/>
        <a:lstStyle/>
        <a:p>
          <a:endParaRPr lang="en-US"/>
        </a:p>
      </dgm:t>
    </dgm:pt>
    <dgm:pt modelId="{522712F4-A0C4-4C87-A585-043076CACBEE}" type="pres">
      <dgm:prSet presAssocID="{CE6BB4A4-29D0-4F71-AA3A-1DED8B0900EA}" presName="comp4" presStyleCnt="0"/>
      <dgm:spPr/>
    </dgm:pt>
    <dgm:pt modelId="{FCE58D77-B4A6-4C4B-8F4F-980BEB03705F}" type="pres">
      <dgm:prSet presAssocID="{CE6BB4A4-29D0-4F71-AA3A-1DED8B0900EA}" presName="circle4" presStyleLbl="node1" presStyleIdx="3" presStyleCnt="5" custLinFactNeighborX="-23113" custLinFactNeighborY="11311"/>
      <dgm:spPr/>
      <dgm:t>
        <a:bodyPr/>
        <a:lstStyle/>
        <a:p>
          <a:endParaRPr lang="en-US"/>
        </a:p>
      </dgm:t>
    </dgm:pt>
    <dgm:pt modelId="{501E3CD8-845C-45A9-9280-488DA685F603}" type="pres">
      <dgm:prSet presAssocID="{CE6BB4A4-29D0-4F71-AA3A-1DED8B0900EA}" presName="c4text" presStyleLbl="node1" presStyleIdx="3" presStyleCnt="5">
        <dgm:presLayoutVars>
          <dgm:bulletEnabled val="1"/>
        </dgm:presLayoutVars>
      </dgm:prSet>
      <dgm:spPr/>
      <dgm:t>
        <a:bodyPr/>
        <a:lstStyle/>
        <a:p>
          <a:endParaRPr lang="en-US"/>
        </a:p>
      </dgm:t>
    </dgm:pt>
    <dgm:pt modelId="{44A169B2-6DA4-4610-9572-7197BA54B975}" type="pres">
      <dgm:prSet presAssocID="{CE6BB4A4-29D0-4F71-AA3A-1DED8B0900EA}" presName="comp5" presStyleCnt="0"/>
      <dgm:spPr/>
    </dgm:pt>
    <dgm:pt modelId="{96483ECB-B845-4014-A620-24AC038AB3E3}" type="pres">
      <dgm:prSet presAssocID="{CE6BB4A4-29D0-4F71-AA3A-1DED8B0900EA}" presName="circle5" presStyleLbl="node1" presStyleIdx="4" presStyleCnt="5" custLinFactNeighborX="28774" custLinFactNeighborY="20745"/>
      <dgm:spPr/>
      <dgm:t>
        <a:bodyPr/>
        <a:lstStyle/>
        <a:p>
          <a:endParaRPr lang="en-US"/>
        </a:p>
      </dgm:t>
    </dgm:pt>
    <dgm:pt modelId="{38031CE7-DEE0-4A82-AD0B-09FCFE831C39}" type="pres">
      <dgm:prSet presAssocID="{CE6BB4A4-29D0-4F71-AA3A-1DED8B0900EA}" presName="c5text" presStyleLbl="node1" presStyleIdx="4" presStyleCnt="5">
        <dgm:presLayoutVars>
          <dgm:bulletEnabled val="1"/>
        </dgm:presLayoutVars>
      </dgm:prSet>
      <dgm:spPr/>
      <dgm:t>
        <a:bodyPr/>
        <a:lstStyle/>
        <a:p>
          <a:endParaRPr lang="en-US"/>
        </a:p>
      </dgm:t>
    </dgm:pt>
  </dgm:ptLst>
  <dgm:cxnLst>
    <dgm:cxn modelId="{FF7E37EE-1D25-4AC4-87EB-09543BD215B3}" srcId="{CE6BB4A4-29D0-4F71-AA3A-1DED8B0900EA}" destId="{03CB2103-4D2C-402C-BDBB-80F3AB7BE491}" srcOrd="3" destOrd="0" parTransId="{C274B7A1-E796-49C5-8D36-45D5E326CE8A}" sibTransId="{AF792699-B9C8-405C-8ADC-FA69B6F73036}"/>
    <dgm:cxn modelId="{49CC75E2-04EB-4373-91A5-3BA1148062B8}" type="presOf" srcId="{CE6BB4A4-29D0-4F71-AA3A-1DED8B0900EA}" destId="{CFCB91C6-C464-4574-B784-B95BAF8E6CF6}" srcOrd="0" destOrd="0" presId="urn:microsoft.com/office/officeart/2005/8/layout/venn2"/>
    <dgm:cxn modelId="{9646CDF0-E318-4DBA-87A4-232E3629DDD1}" type="presOf" srcId="{03CB2103-4D2C-402C-BDBB-80F3AB7BE491}" destId="{501E3CD8-845C-45A9-9280-488DA685F603}" srcOrd="1" destOrd="0" presId="urn:microsoft.com/office/officeart/2005/8/layout/venn2"/>
    <dgm:cxn modelId="{C1C70C3E-1774-4C98-ABAD-6672BAD423DB}" type="presOf" srcId="{AD9A0BF5-55C3-44B1-B0A1-FF89E3E2F30F}" destId="{AC4A62F6-7DE2-4B7A-8391-8A5CCA85EB21}" srcOrd="1" destOrd="0" presId="urn:microsoft.com/office/officeart/2005/8/layout/venn2"/>
    <dgm:cxn modelId="{FB46BE33-10D9-451B-9DC0-92148A2E1CE3}" type="presOf" srcId="{03CB2103-4D2C-402C-BDBB-80F3AB7BE491}" destId="{FCE58D77-B4A6-4C4B-8F4F-980BEB03705F}" srcOrd="0" destOrd="0" presId="urn:microsoft.com/office/officeart/2005/8/layout/venn2"/>
    <dgm:cxn modelId="{93BCD06D-6359-4D62-B6C8-BC5684603622}" type="presOf" srcId="{4580E56E-5899-4EFB-8428-17F4C7095BA0}" destId="{1D2013FB-B7E8-4D90-8E0E-3E148D88028F}" srcOrd="0" destOrd="0" presId="urn:microsoft.com/office/officeart/2005/8/layout/venn2"/>
    <dgm:cxn modelId="{AC763A0B-3A41-4C10-9319-6815C0DB42B8}" srcId="{CE6BB4A4-29D0-4F71-AA3A-1DED8B0900EA}" destId="{4580E56E-5899-4EFB-8428-17F4C7095BA0}" srcOrd="1" destOrd="0" parTransId="{2F79B9CD-66C8-45B8-963E-21318DBA72DD}" sibTransId="{739778CB-5BA9-4887-B6FC-AD2D65895CB8}"/>
    <dgm:cxn modelId="{55F075D8-E448-42AD-BE17-0E28F390E95C}" type="presOf" srcId="{51D8E5B4-117F-44D5-A740-0DFCE835A68E}" destId="{B8656A1E-D116-4528-B5BB-2207020F0804}" srcOrd="0" destOrd="0" presId="urn:microsoft.com/office/officeart/2005/8/layout/venn2"/>
    <dgm:cxn modelId="{BCC4E276-D296-491C-BC8F-C5A121A3D13D}" srcId="{CE6BB4A4-29D0-4F71-AA3A-1DED8B0900EA}" destId="{7ED5F902-575B-4810-B56C-8130DAE8FC7B}" srcOrd="4" destOrd="0" parTransId="{E6A8AAB8-135D-4917-8C4E-109275984AE1}" sibTransId="{9F26BD4D-3E00-4D64-9BD0-DEB115194577}"/>
    <dgm:cxn modelId="{80BB2045-F3E9-471F-BCA4-39CE88A191BE}" srcId="{CE6BB4A4-29D0-4F71-AA3A-1DED8B0900EA}" destId="{AD9A0BF5-55C3-44B1-B0A1-FF89E3E2F30F}" srcOrd="2" destOrd="0" parTransId="{6AA22D0A-7FC5-4FA0-A2ED-BBD2E85300A1}" sibTransId="{B710D97B-AA9A-497B-8184-8DBFE52CAAE5}"/>
    <dgm:cxn modelId="{FA54891E-A357-45B6-B046-CB3C3BFAC85C}" type="presOf" srcId="{7ED5F902-575B-4810-B56C-8130DAE8FC7B}" destId="{38031CE7-DEE0-4A82-AD0B-09FCFE831C39}" srcOrd="1" destOrd="0" presId="urn:microsoft.com/office/officeart/2005/8/layout/venn2"/>
    <dgm:cxn modelId="{50099B43-9DEB-4F25-B3A0-D48491B2EBFC}" srcId="{CE6BB4A4-29D0-4F71-AA3A-1DED8B0900EA}" destId="{51D8E5B4-117F-44D5-A740-0DFCE835A68E}" srcOrd="0" destOrd="0" parTransId="{972F0B2A-9902-45D1-8353-88B629D9B2E4}" sibTransId="{10048CE9-B709-4DFE-A0B7-07CD3CF58C5A}"/>
    <dgm:cxn modelId="{03C593DA-5AAC-4772-A478-77C52D1E943D}" type="presOf" srcId="{AD9A0BF5-55C3-44B1-B0A1-FF89E3E2F30F}" destId="{E175F594-E311-4B26-AC71-797E1F0F6577}" srcOrd="0" destOrd="0" presId="urn:microsoft.com/office/officeart/2005/8/layout/venn2"/>
    <dgm:cxn modelId="{F5A3771B-2839-43AC-904B-679D8DA8CBE3}" type="presOf" srcId="{4580E56E-5899-4EFB-8428-17F4C7095BA0}" destId="{76773731-E1EF-41AC-8820-FC6689BE49CD}" srcOrd="1" destOrd="0" presId="urn:microsoft.com/office/officeart/2005/8/layout/venn2"/>
    <dgm:cxn modelId="{D3943A8B-737C-4A85-8EE4-3F219BF73C82}" type="presOf" srcId="{51D8E5B4-117F-44D5-A740-0DFCE835A68E}" destId="{F923DCF1-77A2-4268-94C8-A146D453079D}" srcOrd="1" destOrd="0" presId="urn:microsoft.com/office/officeart/2005/8/layout/venn2"/>
    <dgm:cxn modelId="{C6040E12-1BF9-402C-B125-400E9F434D4E}" type="presOf" srcId="{7ED5F902-575B-4810-B56C-8130DAE8FC7B}" destId="{96483ECB-B845-4014-A620-24AC038AB3E3}" srcOrd="0" destOrd="0" presId="urn:microsoft.com/office/officeart/2005/8/layout/venn2"/>
    <dgm:cxn modelId="{3904DE1E-E76C-4B0C-A3AF-896A41E67B66}" type="presParOf" srcId="{CFCB91C6-C464-4574-B784-B95BAF8E6CF6}" destId="{A72C9DAE-4F83-47B9-B22D-967CDC0B264A}" srcOrd="0" destOrd="0" presId="urn:microsoft.com/office/officeart/2005/8/layout/venn2"/>
    <dgm:cxn modelId="{B54383C1-2148-4142-85FD-1582AD33C518}" type="presParOf" srcId="{A72C9DAE-4F83-47B9-B22D-967CDC0B264A}" destId="{B8656A1E-D116-4528-B5BB-2207020F0804}" srcOrd="0" destOrd="0" presId="urn:microsoft.com/office/officeart/2005/8/layout/venn2"/>
    <dgm:cxn modelId="{117CE7FF-3218-42F9-8008-0E761E69EE18}" type="presParOf" srcId="{A72C9DAE-4F83-47B9-B22D-967CDC0B264A}" destId="{F923DCF1-77A2-4268-94C8-A146D453079D}" srcOrd="1" destOrd="0" presId="urn:microsoft.com/office/officeart/2005/8/layout/venn2"/>
    <dgm:cxn modelId="{31F7B32E-547E-4564-B58C-D314777AAB8D}" type="presParOf" srcId="{CFCB91C6-C464-4574-B784-B95BAF8E6CF6}" destId="{D7EC0487-1ECB-4EA0-B37C-A36EA5C3CC2F}" srcOrd="1" destOrd="0" presId="urn:microsoft.com/office/officeart/2005/8/layout/venn2"/>
    <dgm:cxn modelId="{879301FE-0709-472B-89DA-53126D1FA43A}" type="presParOf" srcId="{D7EC0487-1ECB-4EA0-B37C-A36EA5C3CC2F}" destId="{1D2013FB-B7E8-4D90-8E0E-3E148D88028F}" srcOrd="0" destOrd="0" presId="urn:microsoft.com/office/officeart/2005/8/layout/venn2"/>
    <dgm:cxn modelId="{0229F881-15F6-4764-91EE-7F9BC4F39B9A}" type="presParOf" srcId="{D7EC0487-1ECB-4EA0-B37C-A36EA5C3CC2F}" destId="{76773731-E1EF-41AC-8820-FC6689BE49CD}" srcOrd="1" destOrd="0" presId="urn:microsoft.com/office/officeart/2005/8/layout/venn2"/>
    <dgm:cxn modelId="{3E00A507-BA30-4732-8E9B-E4EE37EF1100}" type="presParOf" srcId="{CFCB91C6-C464-4574-B784-B95BAF8E6CF6}" destId="{5A4C6843-C119-45BE-9F2F-35DAEF92D830}" srcOrd="2" destOrd="0" presId="urn:microsoft.com/office/officeart/2005/8/layout/venn2"/>
    <dgm:cxn modelId="{976A2FA3-9A5F-4B87-9E54-BE9DEABE5F9C}" type="presParOf" srcId="{5A4C6843-C119-45BE-9F2F-35DAEF92D830}" destId="{E175F594-E311-4B26-AC71-797E1F0F6577}" srcOrd="0" destOrd="0" presId="urn:microsoft.com/office/officeart/2005/8/layout/venn2"/>
    <dgm:cxn modelId="{8FE66742-E8A4-4C26-B35A-89545402C4A3}" type="presParOf" srcId="{5A4C6843-C119-45BE-9F2F-35DAEF92D830}" destId="{AC4A62F6-7DE2-4B7A-8391-8A5CCA85EB21}" srcOrd="1" destOrd="0" presId="urn:microsoft.com/office/officeart/2005/8/layout/venn2"/>
    <dgm:cxn modelId="{EE234CBF-14B9-4594-9F2D-D065041C2630}" type="presParOf" srcId="{CFCB91C6-C464-4574-B784-B95BAF8E6CF6}" destId="{522712F4-A0C4-4C87-A585-043076CACBEE}" srcOrd="3" destOrd="0" presId="urn:microsoft.com/office/officeart/2005/8/layout/venn2"/>
    <dgm:cxn modelId="{7A3FF39F-189C-4F62-9B25-86CF2F7C6C1A}" type="presParOf" srcId="{522712F4-A0C4-4C87-A585-043076CACBEE}" destId="{FCE58D77-B4A6-4C4B-8F4F-980BEB03705F}" srcOrd="0" destOrd="0" presId="urn:microsoft.com/office/officeart/2005/8/layout/venn2"/>
    <dgm:cxn modelId="{FA0051BA-E1D6-4465-AD98-75BFA85FCD9D}" type="presParOf" srcId="{522712F4-A0C4-4C87-A585-043076CACBEE}" destId="{501E3CD8-845C-45A9-9280-488DA685F603}" srcOrd="1" destOrd="0" presId="urn:microsoft.com/office/officeart/2005/8/layout/venn2"/>
    <dgm:cxn modelId="{6B6C62F1-6CA4-4D76-B6C4-7A4418F7EB00}" type="presParOf" srcId="{CFCB91C6-C464-4574-B784-B95BAF8E6CF6}" destId="{44A169B2-6DA4-4610-9572-7197BA54B975}" srcOrd="4" destOrd="0" presId="urn:microsoft.com/office/officeart/2005/8/layout/venn2"/>
    <dgm:cxn modelId="{7531EACD-B10B-4F18-8C20-723DFFB305AC}" type="presParOf" srcId="{44A169B2-6DA4-4610-9572-7197BA54B975}" destId="{96483ECB-B845-4014-A620-24AC038AB3E3}" srcOrd="0" destOrd="0" presId="urn:microsoft.com/office/officeart/2005/8/layout/venn2"/>
    <dgm:cxn modelId="{3A1393E8-1293-4AD8-BDDB-5FA9A512F199}" type="presParOf" srcId="{44A169B2-6DA4-4610-9572-7197BA54B975}" destId="{38031CE7-DEE0-4A82-AD0B-09FCFE831C39}" srcOrd="1" destOrd="0" presId="urn:microsoft.com/office/officeart/2005/8/layout/venn2"/>
  </dgm:cxnLst>
  <dgm:bg/>
  <dgm:whole/>
</dgm:dataModel>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ზედა კოლონტიტულის ჩანაცვლების ველი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თარიღის ჩანაცვლების ველი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A3387-CF7E-4915-AFD6-350A61F1A380}" type="datetimeFigureOut">
              <a:rPr lang="en-US" smtClean="0"/>
              <a:pPr/>
              <a:t>3/17/2022</a:t>
            </a:fld>
            <a:endParaRPr lang="en-US"/>
          </a:p>
        </p:txBody>
      </p:sp>
      <p:sp>
        <p:nvSpPr>
          <p:cNvPr id="4" name="სლაიდის გამოსახულების ჩანაცვლების ველი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ჩანაწერების ჩანაცვლების ველი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ka-GE" smtClean="0"/>
              <a:t>დააწკაპ. მთ. სათაურის სტილის შეცვლისათვის</a:t>
            </a:r>
          </a:p>
          <a:p>
            <a:pPr lvl="1"/>
            <a:r>
              <a:rPr lang="ka-GE" smtClean="0"/>
              <a:t>მეორე დონე</a:t>
            </a:r>
          </a:p>
          <a:p>
            <a:pPr lvl="2"/>
            <a:r>
              <a:rPr lang="ka-GE" smtClean="0"/>
              <a:t>მესამე დონე</a:t>
            </a:r>
          </a:p>
          <a:p>
            <a:pPr lvl="3"/>
            <a:r>
              <a:rPr lang="ka-GE" smtClean="0"/>
              <a:t>მეოთხე დონე</a:t>
            </a:r>
          </a:p>
          <a:p>
            <a:pPr lvl="4"/>
            <a:r>
              <a:rPr lang="ka-GE" smtClean="0"/>
              <a:t>მეხუთე დონე</a:t>
            </a:r>
            <a:endParaRPr lang="en-US"/>
          </a:p>
        </p:txBody>
      </p:sp>
      <p:sp>
        <p:nvSpPr>
          <p:cNvPr id="6" name="ქვედა კოლონტიტულის ჩანაცვლების ველი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სლაიდის რიცხვის ჩანაცვლების ველი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79C6E-EE58-48B5-9061-2B383BF1C0A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ლაიდის გამოსახულების ჩანაცვლების ველი 1"/>
          <p:cNvSpPr>
            <a:spLocks noGrp="1" noRot="1" noChangeAspect="1"/>
          </p:cNvSpPr>
          <p:nvPr>
            <p:ph type="sldImg"/>
          </p:nvPr>
        </p:nvSpPr>
        <p:spPr/>
      </p:sp>
      <p:sp>
        <p:nvSpPr>
          <p:cNvPr id="3" name="ჩანაწერების ჩანაცვლების ველი 2"/>
          <p:cNvSpPr>
            <a:spLocks noGrp="1"/>
          </p:cNvSpPr>
          <p:nvPr>
            <p:ph type="body" idx="1"/>
          </p:nvPr>
        </p:nvSpPr>
        <p:spPr/>
        <p:txBody>
          <a:bodyPr>
            <a:normAutofit fontScale="92500" lnSpcReduction="20000"/>
          </a:bodyPr>
          <a:lstStyle/>
          <a:p>
            <a:r>
              <a:rPr lang="en-US" sz="1200" kern="1200" dirty="0" smtClean="0">
                <a:solidFill>
                  <a:schemeClr val="tx1"/>
                </a:solidFill>
                <a:latin typeface="+mn-lt"/>
                <a:ea typeface="+mn-ea"/>
                <a:cs typeface="+mn-cs"/>
              </a:rPr>
              <a:t>2021 </a:t>
            </a:r>
            <a:r>
              <a:rPr lang="en-US" sz="1200" kern="1200" dirty="0" err="1" smtClean="0">
                <a:solidFill>
                  <a:schemeClr val="tx1"/>
                </a:solidFill>
                <a:latin typeface="+mn-lt"/>
                <a:ea typeface="+mn-ea"/>
                <a:cs typeface="+mn-cs"/>
              </a:rPr>
              <a:t>წლის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საბიუჯეტო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ასიგნების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ფარგლებში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დაიწყო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სენაკის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რაიონულ</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სასამართლოში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სარეაბილიტაციო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სამუშაოები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სრულად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გარემონტდა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სასამართლოს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ორივე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სართულზე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სამუშაო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ოთახები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სხდომათა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დარბაზები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შიდა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გადაგეგმარების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შედეგად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დამატებით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მოეწყო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ერთი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სამუშაო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ოთახი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სრული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რეაბილიტაცია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უტარდება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საბადრაგო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სივრცეს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საკნებს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სადაც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ასევე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გადაგეგმარების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შედეგად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დამატებით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მოეწყო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ერთი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საკანი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სამართალდამცავი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ორგანოების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მიერ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ბრალდებულის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სახით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ადმინისტრაციული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წესით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დაკავებული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პირების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მოსათავსებლად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მიმდინარეობს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ფასადის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რეაბილიტაცია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ეზოს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მხარეს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დაიგო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ბეტონის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საფარი</a:t>
            </a:r>
            <a:r>
              <a:rPr lang="en-US"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გათვალისწინებულია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ხანძრის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აღმოჩენის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ავტომატური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სისტემა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სიგნალიზაცია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რაც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მოიცავს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სახანძრო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საგანგაშო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ავარიული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განათების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გარე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ჰიდრანტის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სისტემას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აღიჭურვება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არა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მხოლოდ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თანამედროვე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სტანდარტების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მაღალტექნოლოგიური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სახანძრო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მოწყობილობებით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ასევე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სახანძრო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სტენდებით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საევაკუაციო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გეგმებით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პირველადი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ქრობის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საშუალებებით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კვამლის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კომბინირებული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მხუთავი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გაზის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ბუნებრივი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აირის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ავტომატური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დამისამართების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მგრძნობიარე</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დეტექტორები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დამონტაჟდება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მთელს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რომლებიც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ამოქმედდება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კვამლის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მაღალი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ტემპერატურის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გაზის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მხუთავი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აირის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დაფიქსირების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დროს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სიგნალიზაციის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ამოქმედების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შემთხვევაში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კი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სისტემა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ავტომატურად</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უზრუნველყოფს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ელექტროენერგიის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გათიშვას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განგაშის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შესახებ</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ხმოვანი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SMS </a:t>
            </a:r>
            <a:r>
              <a:rPr lang="en-US" sz="1200" kern="1200" dirty="0" err="1" smtClean="0">
                <a:solidFill>
                  <a:schemeClr val="tx1"/>
                </a:solidFill>
                <a:latin typeface="+mn-lt"/>
                <a:ea typeface="+mn-ea"/>
                <a:cs typeface="+mn-cs"/>
              </a:rPr>
              <a:t>შეტყობინება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სპეციალური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მოწყობილობის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მეშვეობით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გაეგზავნება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სასამართლოს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წარმომადგენლებს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მთელს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დამონტაჟდება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ავარიული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განათების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სისტემა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რომელიც</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ემსახურება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ხანძრის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ან</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საგანგებო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მდგომარეობის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შემთხვევაში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ხალხის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სწრაფ</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ეფექტურ</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ევაკუაციას</a:t>
            </a:r>
            <a:r>
              <a:rPr lang="en-US" sz="1200" kern="1200" dirty="0" smtClean="0">
                <a:solidFill>
                  <a:schemeClr val="tx1"/>
                </a:solidFill>
                <a:latin typeface="+mn-lt"/>
                <a:ea typeface="+mn-ea"/>
                <a:cs typeface="+mn-cs"/>
              </a:rPr>
              <a:t>. </a:t>
            </a:r>
          </a:p>
          <a:p>
            <a:r>
              <a:rPr lang="en-US" sz="1200" kern="1200" dirty="0" err="1" smtClean="0">
                <a:solidFill>
                  <a:schemeClr val="tx1"/>
                </a:solidFill>
                <a:latin typeface="+mn-lt"/>
                <a:ea typeface="+mn-ea"/>
                <a:cs typeface="+mn-cs"/>
              </a:rPr>
              <a:t>სასამართლოს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შენობაში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სარეაბილიტაციო</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სამუშაოების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დასრულების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შემდგომ</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დეპარატმენტი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გეგმავს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სასამართლოს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შენობა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აღჭურვოს</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შესაბამისი</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ავეჯით</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და</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ინვენტარით</a:t>
            </a:r>
            <a:r>
              <a:rPr lang="en-US" sz="1200" kern="1200" dirty="0" smtClean="0">
                <a:solidFill>
                  <a:schemeClr val="tx1"/>
                </a:solidFill>
                <a:latin typeface="+mn-lt"/>
                <a:ea typeface="+mn-ea"/>
                <a:cs typeface="+mn-cs"/>
              </a:rPr>
              <a:t>.</a:t>
            </a:r>
          </a:p>
          <a:p>
            <a:endParaRPr lang="en-US" dirty="0"/>
          </a:p>
        </p:txBody>
      </p:sp>
      <p:sp>
        <p:nvSpPr>
          <p:cNvPr id="4" name="სლაიდის რიცხვის ჩანაცვლების ველი 3"/>
          <p:cNvSpPr>
            <a:spLocks noGrp="1"/>
          </p:cNvSpPr>
          <p:nvPr>
            <p:ph type="sldNum" sz="quarter" idx="10"/>
          </p:nvPr>
        </p:nvSpPr>
        <p:spPr/>
        <p:txBody>
          <a:bodyPr/>
          <a:lstStyle/>
          <a:p>
            <a:fld id="{68579C6E-EE58-48B5-9061-2B383BF1C0A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სათაურის სლაიდი">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სათაური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ka-GE" smtClean="0"/>
              <a:t>დააწკაპ. მთ. სათაურის სტილის შეცვლისათვის</a:t>
            </a:r>
            <a:endParaRPr kumimoji="0" lang="en-US"/>
          </a:p>
        </p:txBody>
      </p:sp>
      <p:sp>
        <p:nvSpPr>
          <p:cNvPr id="9" name="სუბტიტრი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ka-GE" smtClean="0"/>
              <a:t>დააწკაპუნეთ მთავარი ქვესათაურის სტილის რედაქტირებისთვის</a:t>
            </a:r>
            <a:endParaRPr kumimoji="0" lang="en-US"/>
          </a:p>
        </p:txBody>
      </p:sp>
      <p:sp>
        <p:nvSpPr>
          <p:cNvPr id="10" name="თარიღის ჩანაცვლების ველი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3/17/2022</a:t>
            </a:fld>
            <a:endParaRPr lang="en-US"/>
          </a:p>
        </p:txBody>
      </p:sp>
      <p:sp>
        <p:nvSpPr>
          <p:cNvPr id="11" name="სლაიდის რიცხვის ჩანაცვლების ველი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ქვედა კოლონტიტულის ჩანაცვლების ველი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სათაური და ვერტიკალური ტექსტ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ვერტიკალური სათაური და ტექსტი">
    <p:spTree>
      <p:nvGrpSpPr>
        <p:cNvPr id="1" name=""/>
        <p:cNvGrpSpPr/>
        <p:nvPr/>
      </p:nvGrpSpPr>
      <p:grpSpPr>
        <a:xfrm>
          <a:off x="0" y="0"/>
          <a:ext cx="0" cy="0"/>
          <a:chOff x="0" y="0"/>
          <a:chExt cx="0" cy="0"/>
        </a:xfrm>
      </p:grpSpPr>
      <p:sp>
        <p:nvSpPr>
          <p:cNvPr id="2" name="ვერტიკალური სათაური 1"/>
          <p:cNvSpPr>
            <a:spLocks noGrp="1"/>
          </p:cNvSpPr>
          <p:nvPr>
            <p:ph type="title" orient="vert"/>
          </p:nvPr>
        </p:nvSpPr>
        <p:spPr>
          <a:xfrm>
            <a:off x="6629400" y="274638"/>
            <a:ext cx="2057400" cy="5851525"/>
          </a:xfrm>
        </p:spPr>
        <p:txBody>
          <a:bodyPr vert="eaVert"/>
          <a:lstStyle>
            <a:lvl1pPr algn="l">
              <a:defRPr/>
            </a:lvl1pPr>
            <a:extLst/>
          </a:lstStyle>
          <a:p>
            <a:r>
              <a:rPr kumimoji="0" lang="ka-GE" smtClean="0"/>
              <a:t>დააწკაპ. მთ. სათაურის სტილის შეცვლისათვის</a:t>
            </a:r>
            <a:endParaRPr kumimoji="0" lang="en-US"/>
          </a:p>
        </p:txBody>
      </p:sp>
      <p:sp>
        <p:nvSpPr>
          <p:cNvPr id="3" name="ვერტიკალური ტექსტის ჩანაცვლების ველი 2"/>
          <p:cNvSpPr>
            <a:spLocks noGrp="1"/>
          </p:cNvSpPr>
          <p:nvPr>
            <p:ph type="body" orient="vert" idx="1"/>
          </p:nvPr>
        </p:nvSpPr>
        <p:spPr>
          <a:xfrm>
            <a:off x="457200" y="274638"/>
            <a:ext cx="6019800" cy="5851525"/>
          </a:xfrm>
        </p:spPr>
        <p:txBody>
          <a:bodyPr vert="eaVert"/>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სათაური და შიგთავსი">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idx="1"/>
          </p:nvPr>
        </p:nvSpPr>
        <p:spPr/>
        <p:txBody>
          <a:bodyPr/>
          <a:lstStyle>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თარიღის ჩანაცვლების ველი 3"/>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5" name="ქვედა კოლონტიტულის ჩანაცვლების ველი 4"/>
          <p:cNvSpPr>
            <a:spLocks noGrp="1"/>
          </p:cNvSpPr>
          <p:nvPr>
            <p:ph type="ftr" sz="quarter" idx="11"/>
          </p:nvPr>
        </p:nvSpPr>
        <p:spPr/>
        <p:txBody>
          <a:bodyPr/>
          <a:lstStyle>
            <a:extLst/>
          </a:lstStyle>
          <a:p>
            <a:endParaRPr lang="en-US"/>
          </a:p>
        </p:txBody>
      </p:sp>
      <p:sp>
        <p:nvSpPr>
          <p:cNvPr id="6" name="სლაიდის რიცხვის ჩანაცვლების ველი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სექციის ზედა კოლონტიტული">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ka-GE" smtClean="0"/>
              <a:t>დააწკაპ. მთ. სათაურის სტილის შეცვლისათვის</a:t>
            </a:r>
          </a:p>
        </p:txBody>
      </p:sp>
      <p:sp>
        <p:nvSpPr>
          <p:cNvPr id="8" name="თარიღის ჩანაცვლების ველი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3/17/2022</a:t>
            </a:fld>
            <a:endParaRPr lang="en-US"/>
          </a:p>
        </p:txBody>
      </p:sp>
      <p:sp>
        <p:nvSpPr>
          <p:cNvPr id="9" name="სლაიდის რიცხვის ჩანაცვლების ველი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ქვედა კოლონტიტულის ჩანაცვლების ველი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ორი შიგთავსი">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შიგთავსის ჩანაცვლების ველი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4" name="შიგთავსის ჩანაცვლების ველი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5" name="თარიღის ჩანაცვლების ველი 4"/>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6" name="ქვედა კოლონტიტულის ჩანაცვლების ველი 5"/>
          <p:cNvSpPr>
            <a:spLocks noGrp="1"/>
          </p:cNvSpPr>
          <p:nvPr>
            <p:ph type="ftr" sz="quarter" idx="11"/>
          </p:nvPr>
        </p:nvSpPr>
        <p:spPr/>
        <p:txBody>
          <a:bodyPr/>
          <a:lstStyle>
            <a:extLst/>
          </a:lstStyle>
          <a:p>
            <a:endParaRPr lang="en-US"/>
          </a:p>
        </p:txBody>
      </p:sp>
      <p:sp>
        <p:nvSpPr>
          <p:cNvPr id="7" name="სლაიდის რიცხვის ჩანაცვლების ველი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შედარება">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სათაური 1"/>
          <p:cNvSpPr>
            <a:spLocks noGrp="1"/>
          </p:cNvSpPr>
          <p:nvPr>
            <p:ph type="title"/>
          </p:nvPr>
        </p:nvSpPr>
        <p:spPr>
          <a:xfrm>
            <a:off x="457200" y="251948"/>
            <a:ext cx="8229600" cy="1143000"/>
          </a:xfrm>
        </p:spPr>
        <p:txBody>
          <a:bodyPr anchor="b"/>
          <a:lstStyle>
            <a:lvl1pPr>
              <a:defRPr/>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4" name="ტექსტის ჩანაცვლების ველი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ka-GE" smtClean="0"/>
              <a:t>დააწკაპ. მთ. სათაურის სტილის შეცვლისათვის</a:t>
            </a:r>
          </a:p>
        </p:txBody>
      </p:sp>
      <p:sp>
        <p:nvSpPr>
          <p:cNvPr id="5" name="შიგთავსის ჩანაცვლების ველი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6" name="შიგთავსის ჩანაცვლების ველი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7" name="თარიღის ჩანაცვლების ველი 6"/>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8" name="ქვედა კოლონტიტულის ჩანაცვლების ველი 7"/>
          <p:cNvSpPr>
            <a:spLocks noGrp="1"/>
          </p:cNvSpPr>
          <p:nvPr>
            <p:ph type="ftr" sz="quarter" idx="11"/>
          </p:nvPr>
        </p:nvSpPr>
        <p:spPr/>
        <p:txBody>
          <a:bodyPr/>
          <a:lstStyle>
            <a:extLst/>
          </a:lstStyle>
          <a:p>
            <a:endParaRPr lang="en-US"/>
          </a:p>
        </p:txBody>
      </p:sp>
      <p:sp>
        <p:nvSpPr>
          <p:cNvPr id="9" name="სლაიდის რიცხვის ჩანაცვლების ველი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მხოლოდ სათაური">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218"/>
            <a:ext cx="8229600" cy="1143000"/>
          </a:xfrm>
        </p:spPr>
        <p:txBody>
          <a:bodyPr/>
          <a:lstStyle>
            <a:extLst/>
          </a:lstStyle>
          <a:p>
            <a:r>
              <a:rPr kumimoji="0" lang="ka-GE" smtClean="0"/>
              <a:t>დააწკაპ. მთ. სათაურის სტილის შეცვლისათვის</a:t>
            </a:r>
            <a:endParaRPr kumimoji="0" lang="en-US"/>
          </a:p>
        </p:txBody>
      </p:sp>
      <p:sp>
        <p:nvSpPr>
          <p:cNvPr id="3" name="თარიღის ჩანაცვლების ველი 2"/>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4" name="ქვედა კოლონტიტულის ჩანაცვლების ველი 3"/>
          <p:cNvSpPr>
            <a:spLocks noGrp="1"/>
          </p:cNvSpPr>
          <p:nvPr>
            <p:ph type="ftr" sz="quarter" idx="11"/>
          </p:nvPr>
        </p:nvSpPr>
        <p:spPr/>
        <p:txBody>
          <a:bodyPr/>
          <a:lstStyle>
            <a:extLst/>
          </a:lstStyle>
          <a:p>
            <a:endParaRPr lang="en-US"/>
          </a:p>
        </p:txBody>
      </p:sp>
      <p:sp>
        <p:nvSpPr>
          <p:cNvPr id="5" name="სლაიდის რიცხვის ჩანაცვლების ველი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ცარიელი">
    <p:spTree>
      <p:nvGrpSpPr>
        <p:cNvPr id="1" name=""/>
        <p:cNvGrpSpPr/>
        <p:nvPr/>
      </p:nvGrpSpPr>
      <p:grpSpPr>
        <a:xfrm>
          <a:off x="0" y="0"/>
          <a:ext cx="0" cy="0"/>
          <a:chOff x="0" y="0"/>
          <a:chExt cx="0" cy="0"/>
        </a:xfrm>
      </p:grpSpPr>
      <p:sp>
        <p:nvSpPr>
          <p:cNvPr id="2" name="თარიღის ჩანაცვლების ველი 1"/>
          <p:cNvSpPr>
            <a:spLocks noGrp="1"/>
          </p:cNvSpPr>
          <p:nvPr>
            <p:ph type="dt" sz="half" idx="10"/>
          </p:nvPr>
        </p:nvSpPr>
        <p:spPr/>
        <p:txBody>
          <a:bodyPr/>
          <a:lstStyle>
            <a:extLst/>
          </a:lstStyle>
          <a:p>
            <a:fld id="{1D8BD707-D9CF-40AE-B4C6-C98DA3205C09}" type="datetimeFigureOut">
              <a:rPr lang="en-US" smtClean="0"/>
              <a:pPr/>
              <a:t>3/17/2022</a:t>
            </a:fld>
            <a:endParaRPr lang="en-US"/>
          </a:p>
        </p:txBody>
      </p:sp>
      <p:sp>
        <p:nvSpPr>
          <p:cNvPr id="3" name="ქვედა კოლონტიტულის ჩანაცვლების ველი 2"/>
          <p:cNvSpPr>
            <a:spLocks noGrp="1"/>
          </p:cNvSpPr>
          <p:nvPr>
            <p:ph type="ftr" sz="quarter" idx="11"/>
          </p:nvPr>
        </p:nvSpPr>
        <p:spPr/>
        <p:txBody>
          <a:bodyPr/>
          <a:lstStyle>
            <a:extLst/>
          </a:lstStyle>
          <a:p>
            <a:endParaRPr lang="en-US"/>
          </a:p>
        </p:txBody>
      </p:sp>
      <p:sp>
        <p:nvSpPr>
          <p:cNvPr id="4" name="სლაიდის რიცხვის ჩანაცვლების ველი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შიგთავსი წარწერასთან">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სათაური 1"/>
          <p:cNvSpPr>
            <a:spLocks noGrp="1"/>
          </p:cNvSpPr>
          <p:nvPr>
            <p:ph type="title"/>
          </p:nvPr>
        </p:nvSpPr>
        <p:spPr>
          <a:xfrm>
            <a:off x="4963136" y="304800"/>
            <a:ext cx="3931920" cy="762000"/>
          </a:xfrm>
        </p:spPr>
        <p:txBody>
          <a:bodyPr anchor="b"/>
          <a:lstStyle>
            <a:lvl1pPr marL="0" algn="r">
              <a:buNone/>
              <a:defRPr sz="2000" b="1"/>
            </a:lvl1pPr>
            <a:extLst/>
          </a:lstStyle>
          <a:p>
            <a:r>
              <a:rPr kumimoji="0" lang="ka-GE" smtClean="0"/>
              <a:t>დააწკაპ. მთ. სათაურის სტილის შეცვლისათვის</a:t>
            </a:r>
            <a:endParaRPr kumimoji="0" lang="en-US"/>
          </a:p>
        </p:txBody>
      </p:sp>
      <p:sp>
        <p:nvSpPr>
          <p:cNvPr id="3" name="ტექსტის ჩანაცვლების ველი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ka-GE" smtClean="0"/>
              <a:t>დააწკაპ. მთ. სათაურის სტილის შეცვლისათვის</a:t>
            </a:r>
          </a:p>
        </p:txBody>
      </p:sp>
      <p:sp>
        <p:nvSpPr>
          <p:cNvPr id="4" name="შიგთავსის ჩანაცვლების ველი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ka-GE" smtClean="0"/>
              <a:t>დააწკაპ. მთ. სათაურის სტილის შეცვლისათვის</a:t>
            </a:r>
          </a:p>
          <a:p>
            <a:pPr lvl="1" eaLnBrk="1" latinLnBrk="0" hangingPunct="1"/>
            <a:r>
              <a:rPr lang="ka-GE" smtClean="0"/>
              <a:t>მეორე დონე</a:t>
            </a:r>
          </a:p>
          <a:p>
            <a:pPr lvl="2" eaLnBrk="1" latinLnBrk="0" hangingPunct="1"/>
            <a:r>
              <a:rPr lang="ka-GE" smtClean="0"/>
              <a:t>მესამე დონე</a:t>
            </a:r>
          </a:p>
          <a:p>
            <a:pPr lvl="3" eaLnBrk="1" latinLnBrk="0" hangingPunct="1"/>
            <a:r>
              <a:rPr lang="ka-GE" smtClean="0"/>
              <a:t>მეოთხე დონე</a:t>
            </a:r>
          </a:p>
          <a:p>
            <a:pPr lvl="4" eaLnBrk="1" latinLnBrk="0" hangingPunct="1"/>
            <a:r>
              <a:rPr lang="ka-GE" smtClean="0"/>
              <a:t>მეხუთე დონე</a:t>
            </a:r>
            <a:endParaRPr kumimoji="0" lang="en-US"/>
          </a:p>
        </p:txBody>
      </p:sp>
      <p:sp>
        <p:nvSpPr>
          <p:cNvPr id="9" name="თარიღის ჩანაცვლების ველი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3/17/2022</a:t>
            </a:fld>
            <a:endParaRPr lang="en-US"/>
          </a:p>
        </p:txBody>
      </p:sp>
      <p:sp>
        <p:nvSpPr>
          <p:cNvPr id="10" name="სლაიდის რიცხვის ჩანაცვლების ველი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ქვედა კოლონტიტულის ჩანაცვლების ველი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სურათი წარწერასთან">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3040443" y="4724400"/>
            <a:ext cx="5486400" cy="664536"/>
          </a:xfrm>
        </p:spPr>
        <p:txBody>
          <a:bodyPr anchor="b"/>
          <a:lstStyle>
            <a:lvl1pPr marL="0" algn="r">
              <a:buNone/>
              <a:defRPr sz="2000" b="1"/>
            </a:lvl1pPr>
            <a:extLst/>
          </a:lstStyle>
          <a:p>
            <a:r>
              <a:rPr kumimoji="0" lang="ka-GE" smtClean="0"/>
              <a:t>დააწკაპ. მთ. სათაურის სტილის შეცვლისათვის</a:t>
            </a:r>
            <a:endParaRPr kumimoji="0" lang="en-US"/>
          </a:p>
        </p:txBody>
      </p:sp>
      <p:sp>
        <p:nvSpPr>
          <p:cNvPr id="4" name="ტექსტის ჩანაცვლების ველი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ka-GE" smtClean="0"/>
              <a:t>დააწკაპ. მთ. სათაურის სტილის შეცვლისათვის</a:t>
            </a:r>
          </a:p>
        </p:txBody>
      </p:sp>
      <p:sp>
        <p:nvSpPr>
          <p:cNvPr id="13" name="სურათის ჩანაცვლების ველი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ka-GE" smtClean="0">
                <a:solidFill>
                  <a:schemeClr val="lt1"/>
                </a:solidFill>
                <a:latin typeface="+mn-lt"/>
                <a:ea typeface="+mn-ea"/>
                <a:cs typeface="+mn-cs"/>
              </a:rPr>
              <a:t>სურათის დასამატებლად დააწკაპუნეთ ხატულაზე</a:t>
            </a:r>
            <a:endParaRPr kumimoji="0" lang="en-US" dirty="0">
              <a:solidFill>
                <a:schemeClr val="lt1"/>
              </a:solidFill>
              <a:latin typeface="+mn-lt"/>
              <a:ea typeface="+mn-ea"/>
              <a:cs typeface="+mn-cs"/>
            </a:endParaRPr>
          </a:p>
        </p:txBody>
      </p:sp>
      <p:sp>
        <p:nvSpPr>
          <p:cNvPr id="8" name="თარიღის ჩანაცვლების ველი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3/17/2022</a:t>
            </a:fld>
            <a:endParaRPr lang="en-US"/>
          </a:p>
        </p:txBody>
      </p:sp>
      <p:sp>
        <p:nvSpPr>
          <p:cNvPr id="9" name="სლაიდის რიცხვის ჩანაცვლების ველი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ქვედა კოლონტიტულის ჩანაცვლების ველი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ქვედა კოლონტიტულის ჩანაცვლების ველი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თარიღის ჩანაცვლების ველი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3/17/2022</a:t>
            </a:fld>
            <a:endParaRPr lang="en-US"/>
          </a:p>
        </p:txBody>
      </p:sp>
      <p:sp>
        <p:nvSpPr>
          <p:cNvPr id="23" name="სლაიდის რიცხვის ჩანაცვლების ველი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სათაურის ჩანაცვლების ველი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ka-GE" smtClean="0"/>
              <a:t>დააწკაპ. მთ. სათაურის სტილის შეცვლისათვის</a:t>
            </a:r>
            <a:endParaRPr kumimoji="0" lang="en-US"/>
          </a:p>
        </p:txBody>
      </p:sp>
      <p:sp>
        <p:nvSpPr>
          <p:cNvPr id="13" name="ტექსტის ჩანაცვლების ველი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ka-GE" smtClean="0"/>
              <a:t>დააწკაპ. მთ. სათაურის სტილის შეცვლისათვის</a:t>
            </a:r>
          </a:p>
          <a:p>
            <a:pPr lvl="1" eaLnBrk="1" latinLnBrk="0" hangingPunct="1"/>
            <a:r>
              <a:rPr kumimoji="0" lang="ka-GE" smtClean="0"/>
              <a:t>მეორე დონე</a:t>
            </a:r>
          </a:p>
          <a:p>
            <a:pPr lvl="2" eaLnBrk="1" latinLnBrk="0" hangingPunct="1"/>
            <a:r>
              <a:rPr kumimoji="0" lang="ka-GE" smtClean="0"/>
              <a:t>მესამე დონე</a:t>
            </a:r>
          </a:p>
          <a:p>
            <a:pPr lvl="3" eaLnBrk="1" latinLnBrk="0" hangingPunct="1"/>
            <a:r>
              <a:rPr kumimoji="0" lang="ka-GE" smtClean="0"/>
              <a:t>მეოთხე დონე</a:t>
            </a:r>
          </a:p>
          <a:p>
            <a:pPr lvl="4" eaLnBrk="1" latinLnBrk="0" hangingPunct="1"/>
            <a:r>
              <a:rPr kumimoji="0" lang="ka-GE" smtClean="0"/>
              <a:t>მეხუთე დონე</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s://matsne.gov.ge/sites/default/files/public_institution_reports/2021%20%20%E1%83%AC%E1%83%9A%E1%83%98%E1%83%A1%20%E1%83%90%E1%83%9C%E1%83%92%E1%83%90%E1%83%A0%E1%83%98%E1%83%A8%E1%83%98%20%E1%83%A1%E1%83%90%E1%83%AF%E1%83%90%E1%83%A0%E1%83%9D%20%E1%83"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სათაური 3"/>
          <p:cNvSpPr>
            <a:spLocks noGrp="1"/>
          </p:cNvSpPr>
          <p:nvPr>
            <p:ph type="title"/>
          </p:nvPr>
        </p:nvSpPr>
        <p:spPr/>
        <p:txBody>
          <a:bodyPr>
            <a:noAutofit/>
          </a:bodyPr>
          <a:lstStyle/>
          <a:p>
            <a:pPr algn="ctr"/>
            <a:r>
              <a:rPr lang="ka-GE" sz="2400" dirty="0" smtClean="0"/>
              <a:t>სენაკის რაიონული (მათ შორის აბაშისა და </a:t>
            </a:r>
            <a:br>
              <a:rPr lang="ka-GE" sz="2400" dirty="0" smtClean="0"/>
            </a:br>
            <a:r>
              <a:rPr lang="ka-GE" sz="2400" dirty="0" smtClean="0"/>
              <a:t>მარტვილის მაგისტრატი) სასამართლოს </a:t>
            </a:r>
            <a:br>
              <a:rPr lang="ka-GE" sz="2400" dirty="0" smtClean="0"/>
            </a:br>
            <a:r>
              <a:rPr lang="ka-GE" sz="2400" dirty="0" smtClean="0"/>
              <a:t>2021 წლის საქმიანობის ანგარიში</a:t>
            </a:r>
            <a:endParaRPr lang="en-US" sz="2400" dirty="0"/>
          </a:p>
        </p:txBody>
      </p:sp>
      <p:pic>
        <p:nvPicPr>
          <p:cNvPr id="6" name="შიგთავსის ჩანაცვლების ველი 5" descr="სენაკი.jpg"/>
          <p:cNvPicPr>
            <a:picLocks noGrp="1" noChangeAspect="1"/>
          </p:cNvPicPr>
          <p:nvPr>
            <p:ph idx="1"/>
          </p:nvPr>
        </p:nvPicPr>
        <p:blipFill>
          <a:blip r:embed="rId2"/>
          <a:stretch>
            <a:fillRect/>
          </a:stretch>
        </p:blipFill>
        <p:spPr>
          <a:xfrm>
            <a:off x="1177528" y="1646238"/>
            <a:ext cx="6788943" cy="4525962"/>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kacharava\Desktop\სენაკის რაიონული სასამართლოს 2021 წლის ანგარიში\რემონტი\viber_image_2022-02-25_16-27-20-263.jpg"/>
          <p:cNvPicPr>
            <a:picLocks noChangeAspect="1" noChangeArrowheads="1"/>
          </p:cNvPicPr>
          <p:nvPr/>
        </p:nvPicPr>
        <p:blipFill>
          <a:blip r:embed="rId2"/>
          <a:srcRect/>
          <a:stretch>
            <a:fillRect/>
          </a:stretch>
        </p:blipFill>
        <p:spPr bwMode="auto">
          <a:xfrm>
            <a:off x="381000" y="381000"/>
            <a:ext cx="3962400" cy="6096000"/>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descr="C:\Users\s.kacharava\Desktop\სენაკის რაიონული სასამართლოს 2021 წლის ანგარიში\რემონტი\viber_image_2022-02-25_16-28-16-809.jpg"/>
          <p:cNvPicPr>
            <a:picLocks noChangeAspect="1" noChangeArrowheads="1"/>
          </p:cNvPicPr>
          <p:nvPr/>
        </p:nvPicPr>
        <p:blipFill>
          <a:blip r:embed="rId3"/>
          <a:srcRect/>
          <a:stretch>
            <a:fillRect/>
          </a:stretch>
        </p:blipFill>
        <p:spPr bwMode="auto">
          <a:xfrm>
            <a:off x="4724400" y="381000"/>
            <a:ext cx="40386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kacharava\Desktop\სენაკის რაიონული სასამართლოს 2021 წლის ანგარიში\რემონტი\viber_image_2022-02-25_16-28-26-204.jpg"/>
          <p:cNvPicPr>
            <a:picLocks noChangeAspect="1" noChangeArrowheads="1"/>
          </p:cNvPicPr>
          <p:nvPr/>
        </p:nvPicPr>
        <p:blipFill>
          <a:blip r:embed="rId2"/>
          <a:srcRect/>
          <a:stretch>
            <a:fillRect/>
          </a:stretch>
        </p:blipFill>
        <p:spPr bwMode="auto">
          <a:xfrm>
            <a:off x="304800" y="381000"/>
            <a:ext cx="3981450" cy="6096000"/>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3" descr="C:\Users\s.kacharava\Desktop\სენაკის რაიონული სასამართლოს 2021 წლის ანგარიში\რემონტი\viber_image_2022-02-25_16-27-20-461.jpg"/>
          <p:cNvPicPr>
            <a:picLocks noChangeAspect="1" noChangeArrowheads="1"/>
          </p:cNvPicPr>
          <p:nvPr/>
        </p:nvPicPr>
        <p:blipFill>
          <a:blip r:embed="rId3"/>
          <a:srcRect/>
          <a:stretch>
            <a:fillRect/>
          </a:stretch>
        </p:blipFill>
        <p:spPr bwMode="auto">
          <a:xfrm>
            <a:off x="4724400" y="381000"/>
            <a:ext cx="40386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kacharava\Desktop\viber_image_2022-03-15_16-31-50-965.jpg"/>
          <p:cNvPicPr>
            <a:picLocks noChangeAspect="1" noChangeArrowheads="1"/>
          </p:cNvPicPr>
          <p:nvPr/>
        </p:nvPicPr>
        <p:blipFill>
          <a:blip r:embed="rId2"/>
          <a:srcRect/>
          <a:stretch>
            <a:fillRect/>
          </a:stretch>
        </p:blipFill>
        <p:spPr bwMode="auto">
          <a:xfrm>
            <a:off x="381000" y="381000"/>
            <a:ext cx="4038600" cy="6096000"/>
          </a:xfrm>
          <a:prstGeom prst="rect">
            <a:avLst/>
          </a:prstGeom>
          <a:ln w="228600" cap="sq" cmpd="thickThin">
            <a:solidFill>
              <a:srgbClr val="000000"/>
            </a:solidFill>
            <a:prstDash val="solid"/>
            <a:miter lim="800000"/>
          </a:ln>
          <a:effectLst>
            <a:innerShdw blurRad="76200">
              <a:srgbClr val="000000"/>
            </a:innerShdw>
          </a:effectLst>
        </p:spPr>
      </p:pic>
      <p:pic>
        <p:nvPicPr>
          <p:cNvPr id="1027" name="Picture 3" descr="C:\Users\s.kacharava\Desktop\viber_image_2022-03-15_16-40-12-917.jpg"/>
          <p:cNvPicPr>
            <a:picLocks noChangeAspect="1" noChangeArrowheads="1"/>
          </p:cNvPicPr>
          <p:nvPr/>
        </p:nvPicPr>
        <p:blipFill>
          <a:blip r:embed="rId3"/>
          <a:srcRect/>
          <a:stretch>
            <a:fillRect/>
          </a:stretch>
        </p:blipFill>
        <p:spPr bwMode="auto">
          <a:xfrm>
            <a:off x="4800600" y="381000"/>
            <a:ext cx="405765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kacharava\Desktop\viber_image_2022-03-15_16-31-53-249.jpg"/>
          <p:cNvPicPr>
            <a:picLocks noChangeAspect="1" noChangeArrowheads="1"/>
          </p:cNvPicPr>
          <p:nvPr/>
        </p:nvPicPr>
        <p:blipFill>
          <a:blip r:embed="rId2"/>
          <a:srcRect/>
          <a:stretch>
            <a:fillRect/>
          </a:stretch>
        </p:blipFill>
        <p:spPr bwMode="auto">
          <a:xfrm>
            <a:off x="304800" y="381000"/>
            <a:ext cx="4267200" cy="6096000"/>
          </a:xfrm>
          <a:prstGeom prst="rect">
            <a:avLst/>
          </a:prstGeom>
          <a:ln w="228600" cap="sq" cmpd="thickThin">
            <a:solidFill>
              <a:srgbClr val="000000"/>
            </a:solidFill>
            <a:prstDash val="solid"/>
            <a:miter lim="800000"/>
          </a:ln>
          <a:effectLst>
            <a:innerShdw blurRad="76200">
              <a:srgbClr val="000000"/>
            </a:innerShdw>
          </a:effectLst>
        </p:spPr>
      </p:pic>
      <p:pic>
        <p:nvPicPr>
          <p:cNvPr id="2051" name="Picture 3" descr="C:\Users\s.kacharava\Desktop\viber_image_2022-03-15_16-39-07-749.jpg"/>
          <p:cNvPicPr>
            <a:picLocks noChangeAspect="1" noChangeArrowheads="1"/>
          </p:cNvPicPr>
          <p:nvPr/>
        </p:nvPicPr>
        <p:blipFill>
          <a:blip r:embed="rId3"/>
          <a:srcRect/>
          <a:stretch>
            <a:fillRect/>
          </a:stretch>
        </p:blipFill>
        <p:spPr bwMode="auto">
          <a:xfrm>
            <a:off x="4953000" y="381000"/>
            <a:ext cx="38862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kacharava\Desktop\სენაკის რაიონული სასამართლოს 2021 წლის ანგარიში\რემონტი\viber_image_2022-02-25_16-28-20-128.jpg"/>
          <p:cNvPicPr>
            <a:picLocks noChangeAspect="1" noChangeArrowheads="1"/>
          </p:cNvPicPr>
          <p:nvPr/>
        </p:nvPicPr>
        <p:blipFill>
          <a:blip r:embed="rId2"/>
          <a:srcRect/>
          <a:stretch>
            <a:fillRect/>
          </a:stretch>
        </p:blipFill>
        <p:spPr bwMode="auto">
          <a:xfrm>
            <a:off x="381000" y="381000"/>
            <a:ext cx="4114800" cy="6096000"/>
          </a:xfrm>
          <a:prstGeom prst="rect">
            <a:avLst/>
          </a:prstGeom>
          <a:ln w="228600" cap="sq" cmpd="thickThin">
            <a:solidFill>
              <a:srgbClr val="000000"/>
            </a:solidFill>
            <a:prstDash val="solid"/>
            <a:miter lim="800000"/>
          </a:ln>
          <a:effectLst>
            <a:innerShdw blurRad="76200">
              <a:srgbClr val="000000"/>
            </a:innerShdw>
          </a:effectLst>
        </p:spPr>
      </p:pic>
      <p:pic>
        <p:nvPicPr>
          <p:cNvPr id="3075" name="Picture 3" descr="C:\Users\s.kacharava\Desktop\სენაკის რაიონული სასამართლოს 2021 წლის ანგარიში\რემონტი\viber_image_2022-02-25_16-28-19-872.jpg"/>
          <p:cNvPicPr>
            <a:picLocks noChangeAspect="1" noChangeArrowheads="1"/>
          </p:cNvPicPr>
          <p:nvPr/>
        </p:nvPicPr>
        <p:blipFill>
          <a:blip r:embed="rId3"/>
          <a:srcRect/>
          <a:stretch>
            <a:fillRect/>
          </a:stretch>
        </p:blipFill>
        <p:spPr bwMode="auto">
          <a:xfrm>
            <a:off x="4876800" y="381000"/>
            <a:ext cx="398145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Users\s.kacharava\Desktop\სენაკის რაიონული სასამართლოს 2021 წლის ანგარიში\რემონტი\viber_image_2022-02-25_16-28-19-094.jpg"/>
          <p:cNvPicPr>
            <a:picLocks noChangeAspect="1" noChangeArrowheads="1"/>
          </p:cNvPicPr>
          <p:nvPr/>
        </p:nvPicPr>
        <p:blipFill>
          <a:blip r:embed="rId2"/>
          <a:srcRect/>
          <a:stretch>
            <a:fillRect/>
          </a:stretch>
        </p:blipFill>
        <p:spPr bwMode="auto">
          <a:xfrm>
            <a:off x="4724400" y="381000"/>
            <a:ext cx="4133850" cy="6096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descr="C:\Users\s.kacharava\Desktop\სენაკის რაიონული სასამართლოს 2021 წლის ანგარიში\რემონტი\viber_image_2022-02-25_16-28-41-834.jpg"/>
          <p:cNvPicPr>
            <a:picLocks noChangeAspect="1" noChangeArrowheads="1"/>
          </p:cNvPicPr>
          <p:nvPr/>
        </p:nvPicPr>
        <p:blipFill>
          <a:blip r:embed="rId3"/>
          <a:srcRect/>
          <a:stretch>
            <a:fillRect/>
          </a:stretch>
        </p:blipFill>
        <p:spPr bwMode="auto">
          <a:xfrm>
            <a:off x="381000" y="381000"/>
            <a:ext cx="38862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s.kacharava\Desktop\სენაკის რაიონული სასამართლოს 2021 წლის ანგარიში\რემონტი\111viber_image_2022-02-25_16-28-21-709.jpg"/>
          <p:cNvPicPr>
            <a:picLocks noChangeAspect="1" noChangeArrowheads="1"/>
          </p:cNvPicPr>
          <p:nvPr/>
        </p:nvPicPr>
        <p:blipFill>
          <a:blip r:embed="rId2"/>
          <a:srcRect/>
          <a:stretch>
            <a:fillRect/>
          </a:stretch>
        </p:blipFill>
        <p:spPr bwMode="auto">
          <a:xfrm>
            <a:off x="304800" y="381000"/>
            <a:ext cx="4114799" cy="6096000"/>
          </a:xfrm>
          <a:prstGeom prst="rect">
            <a:avLst/>
          </a:prstGeom>
          <a:ln w="228600" cap="sq" cmpd="thickThin">
            <a:solidFill>
              <a:srgbClr val="000000"/>
            </a:solidFill>
            <a:prstDash val="solid"/>
            <a:miter lim="800000"/>
          </a:ln>
          <a:effectLst>
            <a:innerShdw blurRad="76200">
              <a:srgbClr val="000000"/>
            </a:innerShdw>
          </a:effectLst>
        </p:spPr>
      </p:pic>
      <p:pic>
        <p:nvPicPr>
          <p:cNvPr id="4102" name="Picture 6" descr="C:\Users\s.kacharava\Desktop\სენაკის რაიონული სასამართლოს 2021 წლის ანგარიში\რემონტი\გჰ,მგviber_image_2022-02-25_16-30-56-603.jpg"/>
          <p:cNvPicPr>
            <a:picLocks noChangeAspect="1" noChangeArrowheads="1"/>
          </p:cNvPicPr>
          <p:nvPr/>
        </p:nvPicPr>
        <p:blipFill>
          <a:blip r:embed="rId3"/>
          <a:srcRect/>
          <a:stretch>
            <a:fillRect/>
          </a:stretch>
        </p:blipFill>
        <p:spPr bwMode="auto">
          <a:xfrm>
            <a:off x="4876800" y="381000"/>
            <a:ext cx="38100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kacharava\Desktop\სენაკის რაიონული სასამართლოს 2021 წლის ანგარიში\რემონტი\viber_image_2022-02-25_16-30-50-704.jpg"/>
          <p:cNvPicPr>
            <a:picLocks noChangeAspect="1" noChangeArrowheads="1"/>
          </p:cNvPicPr>
          <p:nvPr/>
        </p:nvPicPr>
        <p:blipFill>
          <a:blip r:embed="rId2"/>
          <a:srcRect/>
          <a:stretch>
            <a:fillRect/>
          </a:stretch>
        </p:blipFill>
        <p:spPr bwMode="auto">
          <a:xfrm>
            <a:off x="4648200" y="381000"/>
            <a:ext cx="4114800" cy="60198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8" descr="C:\Users\s.kacharava\Desktop\viber_image_2022-02-25_16-27-54-783.jpg"/>
          <p:cNvPicPr>
            <a:picLocks noChangeAspect="1" noChangeArrowheads="1"/>
          </p:cNvPicPr>
          <p:nvPr/>
        </p:nvPicPr>
        <p:blipFill>
          <a:blip r:embed="rId3" cstate="print"/>
          <a:srcRect/>
          <a:stretch>
            <a:fillRect/>
          </a:stretch>
        </p:blipFill>
        <p:spPr bwMode="auto">
          <a:xfrm>
            <a:off x="381000" y="381000"/>
            <a:ext cx="3962400" cy="6019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სათაური 2"/>
          <p:cNvSpPr>
            <a:spLocks noGrp="1"/>
          </p:cNvSpPr>
          <p:nvPr>
            <p:ph type="title"/>
          </p:nvPr>
        </p:nvSpPr>
        <p:spPr/>
        <p:txBody>
          <a:bodyPr>
            <a:normAutofit fontScale="90000"/>
          </a:bodyPr>
          <a:lstStyle/>
          <a:p>
            <a:r>
              <a:rPr lang="ka-GE" dirty="0" smtClean="0"/>
              <a:t>2021 წელი - სენაკის რაიონული (მათ შორის აბაშისა და მარტვილის მაგისტრატი) სასამართლო</a:t>
            </a:r>
            <a:endParaRPr lang="en-US" dirty="0"/>
          </a:p>
        </p:txBody>
      </p:sp>
      <p:sp>
        <p:nvSpPr>
          <p:cNvPr id="5" name="ტექსტის ჩანაცვლების ველი 4"/>
          <p:cNvSpPr>
            <a:spLocks noGrp="1"/>
          </p:cNvSpPr>
          <p:nvPr>
            <p:ph type="body" sz="half" idx="2"/>
          </p:nvPr>
        </p:nvSpPr>
        <p:spPr>
          <a:xfrm>
            <a:off x="533400" y="5388936"/>
            <a:ext cx="7993443" cy="912255"/>
          </a:xfrm>
        </p:spPr>
        <p:txBody>
          <a:bodyPr>
            <a:normAutofit lnSpcReduction="10000"/>
          </a:bodyPr>
          <a:lstStyle/>
          <a:p>
            <a:pPr marL="342900" indent="-342900">
              <a:buFont typeface="Wingdings" pitchFamily="2" charset="2"/>
              <a:buChar char="v"/>
            </a:pPr>
            <a:r>
              <a:rPr lang="ka-GE" dirty="0" smtClean="0"/>
              <a:t>სენაკის რაიონული სასამართლოს მანდატურის </a:t>
            </a:r>
            <a:r>
              <a:rPr lang="ka-GE" dirty="0" smtClean="0"/>
              <a:t>სამსახურის მანდატური </a:t>
            </a:r>
            <a:r>
              <a:rPr lang="ka-GE" dirty="0" smtClean="0"/>
              <a:t>- მეოთხე რანგის პირველი კატეგორიის უფროსი სპეციალისტი - 1 საშტატო ერთეული;</a:t>
            </a:r>
          </a:p>
          <a:p>
            <a:pPr marL="342900" indent="-342900">
              <a:buFont typeface="Wingdings" pitchFamily="2" charset="2"/>
              <a:buChar char="v"/>
            </a:pPr>
            <a:r>
              <a:rPr lang="ka-GE" dirty="0" smtClean="0"/>
              <a:t>შრომითი ხელშეკრულებით დასასაქმებელი პირი - კურიერი - 1 საშტატო ერთეული;</a:t>
            </a:r>
          </a:p>
          <a:p>
            <a:pPr marL="342900" indent="-342900">
              <a:buFont typeface="Wingdings" pitchFamily="2" charset="2"/>
              <a:buChar char="v"/>
            </a:pPr>
            <a:r>
              <a:rPr lang="ka-GE" dirty="0" smtClean="0"/>
              <a:t>შრომითი ხელშეკრულებით </a:t>
            </a:r>
            <a:r>
              <a:rPr lang="ka-GE" dirty="0" err="1" smtClean="0"/>
              <a:t>დასაქმებელი</a:t>
            </a:r>
            <a:r>
              <a:rPr lang="ka-GE" dirty="0" smtClean="0"/>
              <a:t> </a:t>
            </a:r>
            <a:r>
              <a:rPr lang="ka-GE" dirty="0" smtClean="0"/>
              <a:t>პირი - კურიერ მძღოლი - 1 საშტატო ერთეული;</a:t>
            </a:r>
          </a:p>
          <a:p>
            <a:pPr marL="342900" indent="-342900">
              <a:buAutoNum type="arabicPeriod"/>
            </a:pPr>
            <a:endParaRPr lang="en-US" dirty="0"/>
          </a:p>
        </p:txBody>
      </p:sp>
      <p:pic>
        <p:nvPicPr>
          <p:cNvPr id="8" name="სურათის ჩანაცვლების ველი 7" descr="ვაკანსია.jpg"/>
          <p:cNvPicPr>
            <a:picLocks noGrp="1" noChangeAspect="1"/>
          </p:cNvPicPr>
          <p:nvPr>
            <p:ph type="pic" idx="1"/>
          </p:nvPr>
        </p:nvPicPr>
        <p:blipFill>
          <a:blip r:embed="rId2"/>
          <a:srcRect t="10820" b="10820"/>
          <a:stretch>
            <a:fillRect/>
          </a:stretch>
        </p:blipFill>
        <p:spPr>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722376" y="498230"/>
            <a:ext cx="7772400" cy="1330570"/>
          </a:xfrm>
        </p:spPr>
        <p:txBody>
          <a:bodyPr>
            <a:normAutofit/>
          </a:bodyPr>
          <a:lstStyle/>
          <a:p>
            <a:pPr algn="ctr"/>
            <a:r>
              <a:rPr lang="ka-GE" sz="2400" dirty="0" smtClean="0">
                <a:solidFill>
                  <a:schemeClr val="tx1"/>
                </a:solidFill>
              </a:rPr>
              <a:t>2021 წელს სენაკის რაიონულ </a:t>
            </a:r>
            <a:r>
              <a:rPr lang="ka-GE" sz="2400" smtClean="0">
                <a:solidFill>
                  <a:schemeClr val="tx1"/>
                </a:solidFill>
              </a:rPr>
              <a:t>სასამართლოში კონკურსი </a:t>
            </a:r>
            <a:r>
              <a:rPr lang="ka-GE" sz="2400" dirty="0" smtClean="0">
                <a:solidFill>
                  <a:schemeClr val="tx1"/>
                </a:solidFill>
              </a:rPr>
              <a:t>არ გამოცხადებულა</a:t>
            </a:r>
            <a:endParaRPr lang="en-US" sz="2400" dirty="0">
              <a:solidFill>
                <a:schemeClr val="tx1"/>
              </a:solidFill>
            </a:endParaRPr>
          </a:p>
        </p:txBody>
      </p:sp>
      <p:sp>
        <p:nvSpPr>
          <p:cNvPr id="6" name="ტექსტის ჩანაცვლების ველი 5"/>
          <p:cNvSpPr>
            <a:spLocks noGrp="1"/>
          </p:cNvSpPr>
          <p:nvPr>
            <p:ph type="body" idx="1"/>
          </p:nvPr>
        </p:nvSpPr>
        <p:spPr/>
        <p:txBody>
          <a:bodyPr/>
          <a:lstStyle/>
          <a:p>
            <a:endParaRPr lang="en-US" dirty="0"/>
          </a:p>
        </p:txBody>
      </p:sp>
      <p:pic>
        <p:nvPicPr>
          <p:cNvPr id="1026" name="Picture 2" descr="C:\Users\s.kacharava\Desktop\კონკურსი.jpg"/>
          <p:cNvPicPr>
            <a:picLocks noChangeAspect="1" noChangeArrowheads="1"/>
          </p:cNvPicPr>
          <p:nvPr/>
        </p:nvPicPr>
        <p:blipFill>
          <a:blip r:embed="rId2"/>
          <a:srcRect/>
          <a:stretch>
            <a:fillRect/>
          </a:stretch>
        </p:blipFill>
        <p:spPr bwMode="auto">
          <a:xfrm>
            <a:off x="685800" y="2362200"/>
            <a:ext cx="7848600" cy="3733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1800" dirty="0" smtClean="0"/>
              <a:t>საქართველოს იუსტიციის უმაღლესი საბჭოს </a:t>
            </a:r>
            <a:r>
              <a:rPr lang="en-US" sz="1800" dirty="0" smtClean="0"/>
              <a:t>2007 </a:t>
            </a:r>
            <a:r>
              <a:rPr lang="ka-GE" sz="1800" dirty="0" smtClean="0"/>
              <a:t>წლის </a:t>
            </a:r>
            <a:r>
              <a:rPr lang="en-US" sz="1800" dirty="0" smtClean="0"/>
              <a:t>09 </a:t>
            </a:r>
            <a:r>
              <a:rPr lang="ka-GE" sz="1800" dirty="0" smtClean="0"/>
              <a:t>აგვისტოს N 1/150-2007 დადგენილებით დამტკიცდა </a:t>
            </a:r>
            <a:r>
              <a:rPr lang="ka-GE" sz="1800" dirty="0" err="1" smtClean="0"/>
              <a:t>“რაიონული</a:t>
            </a:r>
            <a:r>
              <a:rPr lang="ka-GE" sz="1800" dirty="0" smtClean="0"/>
              <a:t> (საქალაქო), თბილისისა და ქუთაისის სააპელაციო სასამართლოების შექმნის, მათი სამოქმედო ტერიტორიისა და მოსამართლეთა რაოდენობის </a:t>
            </a:r>
            <a:r>
              <a:rPr lang="ka-GE" sz="1800" dirty="0" err="1" smtClean="0"/>
              <a:t>განსაზღვრა”</a:t>
            </a:r>
            <a:endParaRPr lang="en-US" sz="1800" dirty="0"/>
          </a:p>
        </p:txBody>
      </p:sp>
      <p:graphicFrame>
        <p:nvGraphicFramePr>
          <p:cNvPr id="5" name="დიაგრამა 4"/>
          <p:cNvGraphicFramePr/>
          <p:nvPr/>
        </p:nvGraphicFramePr>
        <p:xfrm>
          <a:off x="1219200" y="1524000"/>
          <a:ext cx="655320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22376" y="498230"/>
            <a:ext cx="7772400" cy="1330570"/>
          </a:xfrm>
        </p:spPr>
        <p:txBody>
          <a:bodyPr>
            <a:normAutofit/>
          </a:bodyPr>
          <a:lstStyle/>
          <a:p>
            <a:pPr algn="ctr"/>
            <a:r>
              <a:rPr lang="ka-GE" sz="2400" dirty="0" smtClean="0">
                <a:solidFill>
                  <a:schemeClr val="tx1"/>
                </a:solidFill>
              </a:rPr>
              <a:t>2021 წელში სენაკის რაიონულ სასამართლოში გამოსაცდელი ვადის გასვლის შემდგომ დაინიშნა </a:t>
            </a:r>
            <a:br>
              <a:rPr lang="ka-GE" sz="2400" dirty="0" smtClean="0">
                <a:solidFill>
                  <a:schemeClr val="tx1"/>
                </a:solidFill>
              </a:rPr>
            </a:br>
            <a:r>
              <a:rPr lang="ka-GE" sz="2400" dirty="0" smtClean="0">
                <a:solidFill>
                  <a:schemeClr val="tx1"/>
                </a:solidFill>
              </a:rPr>
              <a:t>2 (ორი) მოხელე</a:t>
            </a:r>
            <a:endParaRPr lang="en-US" sz="2400" dirty="0">
              <a:solidFill>
                <a:schemeClr val="tx1"/>
              </a:solidFill>
            </a:endParaRPr>
          </a:p>
        </p:txBody>
      </p:sp>
      <p:sp>
        <p:nvSpPr>
          <p:cNvPr id="3" name="ტექსტის ჩანაცვლების ველი 2"/>
          <p:cNvSpPr>
            <a:spLocks noGrp="1"/>
          </p:cNvSpPr>
          <p:nvPr>
            <p:ph type="body" idx="1"/>
          </p:nvPr>
        </p:nvSpPr>
        <p:spPr/>
        <p:txBody>
          <a:bodyPr>
            <a:normAutofit fontScale="77500" lnSpcReduction="20000"/>
          </a:bodyPr>
          <a:lstStyle/>
          <a:p>
            <a:pPr marL="457200" indent="-457200" algn="ctr"/>
            <a:r>
              <a:rPr lang="ka-GE" dirty="0" smtClean="0">
                <a:solidFill>
                  <a:schemeClr val="tx1"/>
                </a:solidFill>
              </a:rPr>
              <a:t>1. სასამართლოს თავმჯდომარის ბრძანების საფუძველზე მანდატურის სამსახურის მანდატურის - მეოთხე რანგის - პირველი კატეგორიის უმცროსი სპეციალისტის თანამდებობაზე - 1 (ერთი) მოხელე.</a:t>
            </a:r>
          </a:p>
          <a:p>
            <a:pPr marL="457200" indent="-457200" algn="ctr">
              <a:buAutoNum type="arabicPeriod"/>
            </a:pPr>
            <a:endParaRPr lang="ka-GE" dirty="0" smtClean="0">
              <a:solidFill>
                <a:schemeClr val="tx1"/>
              </a:solidFill>
            </a:endParaRPr>
          </a:p>
          <a:p>
            <a:pPr algn="ctr"/>
            <a:r>
              <a:rPr lang="ka-GE" dirty="0" smtClean="0">
                <a:solidFill>
                  <a:schemeClr val="tx1"/>
                </a:solidFill>
              </a:rPr>
              <a:t>2. სასამართლოს მენეჯერის ბრძანების საფუძველზე - კანცელარიისა და მოქალაქეთა მისაღების სპეციალისტის - მესამე რანგის - მესამე კატეგორიის უფროსი სპეციალისტის თანამდებობაზე - 1 (ერთი) მოხელე</a:t>
            </a:r>
            <a:endParaRPr lang="en-US" dirty="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pPr algn="ct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2000" dirty="0" smtClean="0">
                <a:solidFill>
                  <a:schemeClr val="tx1"/>
                </a:solidFill>
              </a:rPr>
              <a:t>2021 წელს მოხელის გადაყვანა </a:t>
            </a:r>
            <a:br>
              <a:rPr lang="ka-GE" sz="2000" dirty="0" smtClean="0">
                <a:solidFill>
                  <a:schemeClr val="tx1"/>
                </a:solidFill>
              </a:rPr>
            </a:br>
            <a:r>
              <a:rPr lang="ka-GE" sz="2000" dirty="0" smtClean="0">
                <a:solidFill>
                  <a:schemeClr val="tx1"/>
                </a:solidFill>
              </a:rPr>
              <a:t/>
            </a:r>
            <a:br>
              <a:rPr lang="ka-GE" sz="2000" dirty="0" smtClean="0">
                <a:solidFill>
                  <a:schemeClr val="tx1"/>
                </a:solidFill>
              </a:rPr>
            </a:br>
            <a:r>
              <a:rPr lang="ka-GE" sz="1800" dirty="0" err="1" smtClean="0">
                <a:solidFill>
                  <a:schemeClr val="tx1"/>
                </a:solidFill>
              </a:rPr>
              <a:t>„საჯარო</a:t>
            </a:r>
            <a:r>
              <a:rPr lang="ka-GE" sz="1800" dirty="0" smtClean="0">
                <a:solidFill>
                  <a:schemeClr val="tx1"/>
                </a:solidFill>
              </a:rPr>
              <a:t> სამსახურის </a:t>
            </a:r>
            <a:r>
              <a:rPr lang="ka-GE" sz="1800" dirty="0" err="1" smtClean="0">
                <a:solidFill>
                  <a:schemeClr val="tx1"/>
                </a:solidFill>
              </a:rPr>
              <a:t>შესახებ“</a:t>
            </a:r>
            <a:r>
              <a:rPr lang="ka-GE" sz="1800" dirty="0" smtClean="0">
                <a:solidFill>
                  <a:schemeClr val="tx1"/>
                </a:solidFill>
              </a:rPr>
              <a:t> საქართველოს კანონის 47-ე მუხლის მეორე პუნქტის </a:t>
            </a:r>
            <a:r>
              <a:rPr lang="ka-GE" sz="1800" dirty="0" err="1" smtClean="0">
                <a:solidFill>
                  <a:schemeClr val="tx1"/>
                </a:solidFill>
              </a:rPr>
              <a:t>„ბ“</a:t>
            </a:r>
            <a:r>
              <a:rPr lang="ka-GE" sz="1800" dirty="0" smtClean="0">
                <a:solidFill>
                  <a:schemeClr val="tx1"/>
                </a:solidFill>
              </a:rPr>
              <a:t> ქვეპუნქტის საფუძველზე </a:t>
            </a:r>
            <a:endParaRPr lang="en-US" sz="2000" dirty="0">
              <a:solidFill>
                <a:schemeClr val="tx1"/>
              </a:solidFill>
            </a:endParaRPr>
          </a:p>
        </p:txBody>
      </p:sp>
      <p:sp>
        <p:nvSpPr>
          <p:cNvPr id="4" name="Rectangle 3"/>
          <p:cNvSpPr/>
          <p:nvPr/>
        </p:nvSpPr>
        <p:spPr>
          <a:xfrm>
            <a:off x="533400" y="1600200"/>
            <a:ext cx="8001000" cy="4247317"/>
          </a:xfrm>
          <a:prstGeom prst="rect">
            <a:avLst/>
          </a:prstGeom>
        </p:spPr>
        <p:txBody>
          <a:bodyPr wrap="square">
            <a:spAutoFit/>
          </a:bodyPr>
          <a:lstStyle/>
          <a:p>
            <a:pPr algn="just"/>
            <a:r>
              <a:rPr lang="ka-GE" dirty="0" smtClean="0"/>
              <a:t>რაიონული სასამართლოს კანცელარიისა და მოქალაქეთა მისაღების სპეციალისტის - მესამე რანგის - მესამე კატეგორიის უფროსი სპეციალისტი გადაყვანილ იქნა - მაგისტრატი მოსამართლის აპარატის სპეციალისტის - მესამე რანგის - მესამე კატეგორიის უფროსი სპეციალისტის თანამდებობაზე.  </a:t>
            </a:r>
          </a:p>
          <a:p>
            <a:pPr algn="just"/>
            <a:endParaRPr lang="ka-GE" dirty="0" smtClean="0"/>
          </a:p>
          <a:p>
            <a:pPr algn="just"/>
            <a:r>
              <a:rPr lang="ka-GE" dirty="0" smtClean="0"/>
              <a:t>მაგისტრატი მოსამართლის აპარატის სპეციალისტი მესამე რანგის - მესამე კატეგორიის უფროსი სპეციალისტი გადაყვანილ იქნა - რაიონული სასამართლოს კანცელარიისა და მოქალაქეთა მისაღების სპეციალისტის - მესამე რანგის - მესამე კატეგორიის უფროსი სპეციალისტი თანამდებობაზე.</a:t>
            </a:r>
          </a:p>
          <a:p>
            <a:pPr algn="just"/>
            <a:endParaRPr lang="ka-GE" dirty="0" smtClean="0"/>
          </a:p>
          <a:p>
            <a:pPr algn="just"/>
            <a:r>
              <a:rPr lang="ka-GE" dirty="0" smtClean="0"/>
              <a:t>მოხელეთა გადაყვანა მოხდა მათივე წერილობითი თანხმობის საფუძველზე. </a:t>
            </a:r>
            <a:br>
              <a:rPr lang="ka-GE" dirty="0" smtClean="0"/>
            </a:b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სათაური 2"/>
          <p:cNvSpPr>
            <a:spLocks noGrp="1"/>
          </p:cNvSpPr>
          <p:nvPr>
            <p:ph type="title"/>
          </p:nvPr>
        </p:nvSpPr>
        <p:spPr>
          <a:xfrm>
            <a:off x="2590800" y="304800"/>
            <a:ext cx="6294120" cy="762000"/>
          </a:xfrm>
        </p:spPr>
        <p:txBody>
          <a:bodyPr>
            <a:normAutofit/>
          </a:bodyPr>
          <a:lstStyle/>
          <a:p>
            <a:r>
              <a:rPr lang="ka-GE" dirty="0" smtClean="0">
                <a:solidFill>
                  <a:schemeClr val="tx1"/>
                </a:solidFill>
              </a:rPr>
              <a:t>2021 წელი - სენაკის რაიონული სასამართლო</a:t>
            </a:r>
            <a:br>
              <a:rPr lang="ka-GE" dirty="0" smtClean="0">
                <a:solidFill>
                  <a:schemeClr val="tx1"/>
                </a:solidFill>
              </a:rPr>
            </a:br>
            <a:r>
              <a:rPr lang="ka-GE" dirty="0" smtClean="0">
                <a:solidFill>
                  <a:schemeClr val="tx1"/>
                </a:solidFill>
              </a:rPr>
              <a:t>დისციპლინური წარმოება</a:t>
            </a:r>
            <a:endParaRPr lang="en-US" dirty="0">
              <a:solidFill>
                <a:schemeClr val="tx1"/>
              </a:solidFill>
            </a:endParaRPr>
          </a:p>
        </p:txBody>
      </p:sp>
      <p:sp>
        <p:nvSpPr>
          <p:cNvPr id="5" name="ტექსტის ჩანაცვლების ველი 4"/>
          <p:cNvSpPr>
            <a:spLocks noGrp="1"/>
          </p:cNvSpPr>
          <p:nvPr>
            <p:ph type="body" idx="2"/>
          </p:nvPr>
        </p:nvSpPr>
        <p:spPr>
          <a:xfrm>
            <a:off x="5257800" y="1107560"/>
            <a:ext cx="3637256" cy="4759840"/>
          </a:xfrm>
        </p:spPr>
        <p:txBody>
          <a:bodyPr>
            <a:normAutofit/>
          </a:bodyPr>
          <a:lstStyle/>
          <a:p>
            <a:pPr algn="ctr"/>
            <a:endParaRPr lang="ka-GE" sz="2000" dirty="0" smtClean="0"/>
          </a:p>
          <a:p>
            <a:pPr algn="ctr"/>
            <a:r>
              <a:rPr lang="ka-GE" sz="1800" dirty="0" smtClean="0"/>
              <a:t>2021 წელში სენაკის რაიონული (მათ შორის აბაშისა და მარტვილის მაგისტრატი) სასამართლოს აპარატის თანამშრომელთა მიმართ დისციპლინური წარმოება დაწყებული არ ყოფილა და შესაბამისად დისციპლინური სახელი არ </a:t>
            </a:r>
            <a:r>
              <a:rPr lang="ka-GE" sz="1800" dirty="0" err="1" smtClean="0"/>
              <a:t>დადებიათ</a:t>
            </a:r>
            <a:endParaRPr lang="en-US" sz="1800" dirty="0"/>
          </a:p>
        </p:txBody>
      </p:sp>
      <p:pic>
        <p:nvPicPr>
          <p:cNvPr id="7" name="შიგთავსის ჩანაცვლების ველი 6" descr="1_pdqhzkboouscwajtbhgwpg.png"/>
          <p:cNvPicPr>
            <a:picLocks noGrp="1" noChangeAspect="1"/>
          </p:cNvPicPr>
          <p:nvPr>
            <p:ph sz="half" idx="1"/>
          </p:nvPr>
        </p:nvPicPr>
        <p:blipFill>
          <a:blip r:embed="rId2"/>
          <a:stretch>
            <a:fillRect/>
          </a:stretch>
        </p:blipFill>
        <p:spPr>
          <a:xfrm>
            <a:off x="685800" y="2209800"/>
            <a:ext cx="4191000" cy="39782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715000" y="304800"/>
            <a:ext cx="3180056" cy="762000"/>
          </a:xfrm>
        </p:spPr>
        <p:txBody>
          <a:bodyPr/>
          <a:lstStyle/>
          <a:p>
            <a:pPr algn="ctr"/>
            <a:r>
              <a:rPr lang="ka-GE" dirty="0" smtClean="0"/>
              <a:t>2021 წელი </a:t>
            </a:r>
            <a:br>
              <a:rPr lang="ka-GE" dirty="0" smtClean="0"/>
            </a:br>
            <a:r>
              <a:rPr lang="ka-GE" dirty="0" smtClean="0"/>
              <a:t> წ ა ხ ა ლ ი ს ე ბ ა </a:t>
            </a:r>
            <a:endParaRPr lang="en-US" dirty="0"/>
          </a:p>
        </p:txBody>
      </p:sp>
      <p:sp>
        <p:nvSpPr>
          <p:cNvPr id="3" name="ტექსტის ჩანაცვლების ველი 2"/>
          <p:cNvSpPr>
            <a:spLocks noGrp="1"/>
          </p:cNvSpPr>
          <p:nvPr>
            <p:ph type="body" idx="2"/>
          </p:nvPr>
        </p:nvSpPr>
        <p:spPr>
          <a:xfrm>
            <a:off x="609600" y="1107560"/>
            <a:ext cx="3886200" cy="3845440"/>
          </a:xfrm>
        </p:spPr>
        <p:txBody>
          <a:bodyPr>
            <a:normAutofit/>
          </a:bodyPr>
          <a:lstStyle/>
          <a:p>
            <a:pPr algn="ctr"/>
            <a:r>
              <a:rPr lang="ka-GE" sz="1800" dirty="0" smtClean="0"/>
              <a:t>2021 წელში სენაკის რაიონული სასამართლოს 5 (ხუთი) თანამშრომელს გამოეცხადა მადლობა სამსახურებრივი მოვალეობის სანიმუშო და კეთილსინდისიერი შესრულებისათვის</a:t>
            </a:r>
            <a:endParaRPr lang="en-US" sz="1800" dirty="0"/>
          </a:p>
        </p:txBody>
      </p:sp>
      <p:pic>
        <p:nvPicPr>
          <p:cNvPr id="5" name="შიგთავსის ჩანაცვლების ველი 4" descr="11unnamed.jpg"/>
          <p:cNvPicPr>
            <a:picLocks noGrp="1" noChangeAspect="1"/>
          </p:cNvPicPr>
          <p:nvPr>
            <p:ph sz="half" idx="1"/>
          </p:nvPr>
        </p:nvPicPr>
        <p:blipFill>
          <a:blip r:embed="rId2"/>
          <a:stretch>
            <a:fillRect/>
          </a:stretch>
        </p:blipFill>
        <p:spPr>
          <a:xfrm>
            <a:off x="4800600" y="1524000"/>
            <a:ext cx="3978275" cy="443547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533400" y="304800"/>
            <a:ext cx="8361656" cy="762000"/>
          </a:xfrm>
        </p:spPr>
        <p:txBody>
          <a:bodyPr/>
          <a:lstStyle/>
          <a:p>
            <a:pPr algn="ctr"/>
            <a:r>
              <a:rPr lang="ka-GE" dirty="0" smtClean="0"/>
              <a:t>2021 წელი</a:t>
            </a:r>
            <a:br>
              <a:rPr lang="ka-GE" dirty="0" smtClean="0"/>
            </a:br>
            <a:r>
              <a:rPr lang="ka-GE" dirty="0" smtClean="0"/>
              <a:t>შ ე ფ ა ს ე ბ ა</a:t>
            </a:r>
            <a:endParaRPr lang="en-US" dirty="0"/>
          </a:p>
        </p:txBody>
      </p:sp>
      <p:sp>
        <p:nvSpPr>
          <p:cNvPr id="3" name="ტექსტის ჩანაცვლების ველი 2"/>
          <p:cNvSpPr>
            <a:spLocks noGrp="1"/>
          </p:cNvSpPr>
          <p:nvPr>
            <p:ph type="body" idx="2"/>
          </p:nvPr>
        </p:nvSpPr>
        <p:spPr>
          <a:xfrm>
            <a:off x="4963136" y="1828800"/>
            <a:ext cx="3931920" cy="2133600"/>
          </a:xfrm>
        </p:spPr>
        <p:txBody>
          <a:bodyPr>
            <a:normAutofit lnSpcReduction="10000"/>
          </a:bodyPr>
          <a:lstStyle/>
          <a:p>
            <a:endParaRPr lang="ka-GE" dirty="0" smtClean="0"/>
          </a:p>
          <a:p>
            <a:endParaRPr lang="ka-GE" dirty="0" smtClean="0"/>
          </a:p>
          <a:p>
            <a:endParaRPr lang="ka-GE" dirty="0" smtClean="0"/>
          </a:p>
          <a:p>
            <a:endParaRPr lang="ka-GE" dirty="0" smtClean="0"/>
          </a:p>
          <a:p>
            <a:endParaRPr lang="ka-GE" dirty="0" smtClean="0"/>
          </a:p>
          <a:p>
            <a:endParaRPr lang="ka-GE" dirty="0" smtClean="0"/>
          </a:p>
          <a:p>
            <a:r>
              <a:rPr lang="ka-GE" dirty="0" smtClean="0"/>
              <a:t>2021 წელს სენაკის რაიონული (მათ შორის აბაშისა და მარტვილის მაგისტრატი) სასამართლოს აპარატის 18 მოხელე შეფასდა საუკეთესოდ</a:t>
            </a:r>
            <a:endParaRPr lang="en-US" dirty="0"/>
          </a:p>
        </p:txBody>
      </p:sp>
      <p:pic>
        <p:nvPicPr>
          <p:cNvPr id="5" name="შიგთავსის ჩანაცვლების ველი 4" descr="images.jpg"/>
          <p:cNvPicPr>
            <a:picLocks noGrp="1" noChangeAspect="1"/>
          </p:cNvPicPr>
          <p:nvPr>
            <p:ph sz="half" idx="1"/>
          </p:nvPr>
        </p:nvPicPr>
        <p:blipFill>
          <a:blip r:embed="rId2"/>
          <a:stretch>
            <a:fillRect/>
          </a:stretch>
        </p:blipFill>
        <p:spPr>
          <a:xfrm rot="20521090">
            <a:off x="1234211" y="2578394"/>
            <a:ext cx="3325129" cy="3228457"/>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p:txBody>
          <a:bodyPr>
            <a:noAutofit/>
          </a:bodyPr>
          <a:lstStyle/>
          <a:p>
            <a:pPr algn="ctr"/>
            <a:r>
              <a:rPr lang="ka-GE" sz="2000" dirty="0" smtClean="0"/>
              <a:t>2021 წელი</a:t>
            </a:r>
            <a:br>
              <a:rPr lang="ka-GE" sz="2000" dirty="0" smtClean="0"/>
            </a:br>
            <a:r>
              <a:rPr lang="ka-GE" sz="2000" dirty="0" smtClean="0"/>
              <a:t>სენაკის რაიონული (მათ შორის აბაშისა და მარტვილის მაგისტრატი) სასამართლოს დასაქმებული თანამშრომლები გენდერულ ჭრილში</a:t>
            </a:r>
            <a:endParaRPr lang="en-US" sz="2000" dirty="0"/>
          </a:p>
        </p:txBody>
      </p:sp>
      <p:pic>
        <p:nvPicPr>
          <p:cNvPr id="8" name="შიგთავსის ჩანაცვლების ველი 7" descr="20190305155422.jpg"/>
          <p:cNvPicPr>
            <a:picLocks noGrp="1" noChangeAspect="1"/>
          </p:cNvPicPr>
          <p:nvPr>
            <p:ph sz="half" idx="1"/>
          </p:nvPr>
        </p:nvPicPr>
        <p:blipFill>
          <a:blip r:embed="rId2"/>
          <a:stretch>
            <a:fillRect/>
          </a:stretch>
        </p:blipFill>
        <p:spPr>
          <a:xfrm>
            <a:off x="533400" y="2057400"/>
            <a:ext cx="4038600" cy="3294253"/>
          </a:xfrm>
          <a:prstGeom prst="rect">
            <a:avLst/>
          </a:prstGeom>
          <a:ln w="228600" cap="sq" cmpd="thickThin">
            <a:solidFill>
              <a:srgbClr val="000000"/>
            </a:solidFill>
            <a:prstDash val="solid"/>
            <a:miter lim="800000"/>
          </a:ln>
          <a:effectLst>
            <a:innerShdw blurRad="76200">
              <a:srgbClr val="000000"/>
            </a:innerShdw>
          </a:effectLst>
        </p:spPr>
      </p:pic>
      <p:sp>
        <p:nvSpPr>
          <p:cNvPr id="7" name="შიგთავსის ჩანაცვლების ველი 6"/>
          <p:cNvSpPr>
            <a:spLocks noGrp="1"/>
          </p:cNvSpPr>
          <p:nvPr>
            <p:ph sz="half" idx="2"/>
          </p:nvPr>
        </p:nvSpPr>
        <p:spPr/>
        <p:txBody>
          <a:bodyPr/>
          <a:lstStyle/>
          <a:p>
            <a:endParaRPr lang="ka-GE" dirty="0" smtClean="0"/>
          </a:p>
          <a:p>
            <a:endParaRPr lang="ka-GE" dirty="0" smtClean="0"/>
          </a:p>
          <a:p>
            <a:endParaRPr lang="ka-GE" dirty="0" smtClean="0"/>
          </a:p>
          <a:p>
            <a:pPr algn="ctr"/>
            <a:r>
              <a:rPr lang="ka-GE" dirty="0" smtClean="0"/>
              <a:t>ქალი - 13;</a:t>
            </a:r>
          </a:p>
          <a:p>
            <a:pPr algn="ctr"/>
            <a:r>
              <a:rPr lang="ka-GE" dirty="0" smtClean="0"/>
              <a:t>მამაკაცი 11;</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a:xfrm>
            <a:off x="3040443" y="4343400"/>
            <a:ext cx="4503357" cy="457200"/>
          </a:xfrm>
        </p:spPr>
        <p:txBody>
          <a:bodyPr>
            <a:normAutofit/>
          </a:bodyPr>
          <a:lstStyle/>
          <a:p>
            <a:pPr algn="ctr"/>
            <a:r>
              <a:rPr lang="en-US" dirty="0" smtClean="0"/>
              <a:t>2021 </a:t>
            </a:r>
            <a:r>
              <a:rPr lang="ka-GE" dirty="0" smtClean="0"/>
              <a:t>წელი - ს ტ ა ჟ ი რ ე ბ ა</a:t>
            </a:r>
            <a:endParaRPr lang="en-US" dirty="0"/>
          </a:p>
        </p:txBody>
      </p:sp>
      <p:sp>
        <p:nvSpPr>
          <p:cNvPr id="7" name="ტექსტის ჩანაცვლების ველი 6"/>
          <p:cNvSpPr>
            <a:spLocks noGrp="1"/>
          </p:cNvSpPr>
          <p:nvPr>
            <p:ph type="body" sz="half" idx="2"/>
          </p:nvPr>
        </p:nvSpPr>
        <p:spPr>
          <a:xfrm>
            <a:off x="1219200" y="4953001"/>
            <a:ext cx="7307643" cy="1066799"/>
          </a:xfrm>
        </p:spPr>
        <p:txBody>
          <a:bodyPr>
            <a:normAutofit/>
          </a:bodyPr>
          <a:lstStyle/>
          <a:p>
            <a:pPr algn="just"/>
            <a:r>
              <a:rPr lang="ka-GE" dirty="0" err="1" smtClean="0"/>
              <a:t>“საჯარო</a:t>
            </a:r>
            <a:r>
              <a:rPr lang="ka-GE" dirty="0" smtClean="0"/>
              <a:t> დაწესებულებაში სტაჟირების გავლის წესისა და პირობების </a:t>
            </a:r>
            <a:r>
              <a:rPr lang="ka-GE" dirty="0" err="1" smtClean="0"/>
              <a:t>შესახებ”</a:t>
            </a:r>
            <a:r>
              <a:rPr lang="ka-GE" dirty="0" smtClean="0"/>
              <a:t> სახელმწიფო პროგრამების დამტკიცების თაობაზე საქართველოს მთავრობის 2014 წლის 18 ივნისის N 410 დადგენილების საფუძველზე სენაკის რაიონულ სასამართლოში სტაჟირება გაიარა ერთა პირმა</a:t>
            </a:r>
            <a:endParaRPr lang="en-US" dirty="0"/>
          </a:p>
        </p:txBody>
      </p:sp>
      <p:pic>
        <p:nvPicPr>
          <p:cNvPr id="8" name="სურათის ჩანაცვლების ველი 7" descr="სტაჟირება.png"/>
          <p:cNvPicPr>
            <a:picLocks noGrp="1" noChangeAspect="1"/>
          </p:cNvPicPr>
          <p:nvPr>
            <p:ph type="pic" idx="1"/>
          </p:nvPr>
        </p:nvPicPr>
        <p:blipFill>
          <a:blip r:embed="rId2"/>
          <a:srcRect t="11761" b="11761"/>
          <a:stretch>
            <a:fillRect/>
          </a:stretch>
        </p:blipFill>
        <p:spPr>
          <a:xfrm>
            <a:off x="1752600" y="838200"/>
            <a:ext cx="6400800" cy="28956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p:txBody>
          <a:bodyPr/>
          <a:lstStyle/>
          <a:p>
            <a:r>
              <a:rPr lang="ka-GE" dirty="0" smtClean="0"/>
              <a:t>2021 წელი და </a:t>
            </a:r>
            <a:r>
              <a:rPr lang="en-US" dirty="0" smtClean="0"/>
              <a:t>COVID _ 19</a:t>
            </a:r>
            <a:endParaRPr lang="en-US" dirty="0"/>
          </a:p>
        </p:txBody>
      </p:sp>
      <p:sp>
        <p:nvSpPr>
          <p:cNvPr id="7" name="ტექსტის ჩანაცვლების ველი 6"/>
          <p:cNvSpPr>
            <a:spLocks noGrp="1"/>
          </p:cNvSpPr>
          <p:nvPr>
            <p:ph type="body" idx="2"/>
          </p:nvPr>
        </p:nvSpPr>
        <p:spPr>
          <a:xfrm>
            <a:off x="4963136" y="1107560"/>
            <a:ext cx="3931920" cy="3693040"/>
          </a:xfrm>
        </p:spPr>
        <p:txBody>
          <a:bodyPr/>
          <a:lstStyle/>
          <a:p>
            <a:pPr algn="just"/>
            <a:endParaRPr lang="ka-GE" dirty="0" smtClean="0"/>
          </a:p>
          <a:p>
            <a:pPr algn="just"/>
            <a:endParaRPr lang="ka-GE" dirty="0" smtClean="0"/>
          </a:p>
          <a:p>
            <a:pPr algn="just"/>
            <a:r>
              <a:rPr lang="en-US" dirty="0" smtClean="0"/>
              <a:t>2021 </a:t>
            </a:r>
            <a:r>
              <a:rPr lang="ka-GE" dirty="0" smtClean="0"/>
              <a:t>წელსაც, კვალ აქტუალური იყო </a:t>
            </a:r>
            <a:r>
              <a:rPr lang="en-US" dirty="0" smtClean="0"/>
              <a:t>COVID_19</a:t>
            </a:r>
            <a:r>
              <a:rPr lang="ka-GE" dirty="0" smtClean="0"/>
              <a:t> და მის მიერ წარმოშობილი პრობლემები, რის გამოც სენაკის რაიონულ სასამართლოში სასამართლო პროცესები იმართებოდა დისტანციურ რეჟიმში, ასევე რეგულაციების დაცვით სასამართლოს სხდომათა დარბაზში. </a:t>
            </a:r>
          </a:p>
          <a:p>
            <a:pPr algn="just"/>
            <a:endParaRPr lang="ka-GE" dirty="0" smtClean="0"/>
          </a:p>
          <a:p>
            <a:pPr algn="just"/>
            <a:endParaRPr lang="ka-GE" dirty="0" smtClean="0"/>
          </a:p>
          <a:p>
            <a:pPr algn="just"/>
            <a:r>
              <a:rPr lang="ka-GE" dirty="0" smtClean="0"/>
              <a:t>2021 წელს სენაკის რაიონულ (მათ შორის აბაშისა და მარტვილის მაგისტრატ) სასამართლოში სულ დისტანციურად ჩატარდა 1423 სხდომა.</a:t>
            </a:r>
          </a:p>
          <a:p>
            <a:pPr algn="just"/>
            <a:endParaRPr lang="ka-GE" dirty="0" smtClean="0"/>
          </a:p>
          <a:p>
            <a:pPr algn="just"/>
            <a:endParaRPr lang="en-US" dirty="0"/>
          </a:p>
        </p:txBody>
      </p:sp>
      <p:pic>
        <p:nvPicPr>
          <p:cNvPr id="8" name="შიგთავსის ჩანაცვლების ველი 7" descr="კოვიდ 19.jpg"/>
          <p:cNvPicPr>
            <a:picLocks noGrp="1" noChangeAspect="1"/>
          </p:cNvPicPr>
          <p:nvPr>
            <p:ph sz="half" idx="1"/>
          </p:nvPr>
        </p:nvPicPr>
        <p:blipFill>
          <a:blip r:embed="rId2"/>
          <a:stretch>
            <a:fillRect/>
          </a:stretch>
        </p:blipFill>
        <p:spPr>
          <a:xfrm>
            <a:off x="1295400" y="2438400"/>
            <a:ext cx="3094831" cy="28956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სათაური 6"/>
          <p:cNvSpPr>
            <a:spLocks noGrp="1"/>
          </p:cNvSpPr>
          <p:nvPr>
            <p:ph type="title"/>
          </p:nvPr>
        </p:nvSpPr>
        <p:spPr>
          <a:xfrm>
            <a:off x="457200" y="253536"/>
            <a:ext cx="8229600" cy="1194264"/>
          </a:xfrm>
        </p:spPr>
        <p:txBody>
          <a:bodyPr>
            <a:normAutofit/>
          </a:bodyPr>
          <a:lstStyle/>
          <a:p>
            <a:pPr algn="ctr"/>
            <a:r>
              <a:rPr lang="ka-GE" sz="2000" dirty="0" smtClean="0"/>
              <a:t>2021 წლის მონაცემები საჯარო ინფორმაციის მოთხოვნასთან დაკავშირებით</a:t>
            </a:r>
            <a:endParaRPr lang="en-US" sz="2000" dirty="0"/>
          </a:p>
        </p:txBody>
      </p:sp>
      <p:pic>
        <p:nvPicPr>
          <p:cNvPr id="10" name="შიგთავსის ჩანაცვლების ველი 9" descr="საჯარო ინფორმაცია.png"/>
          <p:cNvPicPr>
            <a:picLocks noGrp="1" noChangeAspect="1"/>
          </p:cNvPicPr>
          <p:nvPr>
            <p:ph sz="half" idx="1"/>
          </p:nvPr>
        </p:nvPicPr>
        <p:blipFill>
          <a:blip r:embed="rId2"/>
          <a:stretch>
            <a:fillRect/>
          </a:stretch>
        </p:blipFill>
        <p:spPr>
          <a:xfrm>
            <a:off x="762000" y="2590800"/>
            <a:ext cx="3238500" cy="2628900"/>
          </a:xfrm>
        </p:spPr>
      </p:pic>
      <p:graphicFrame>
        <p:nvGraphicFramePr>
          <p:cNvPr id="11" name="შიგთავსის ჩანაცვლების ველი 10"/>
          <p:cNvGraphicFramePr>
            <a:graphicFrameLocks noGrp="1"/>
          </p:cNvGraphicFramePr>
          <p:nvPr>
            <p:ph sz="half" idx="2"/>
          </p:nvPr>
        </p:nvGraphicFramePr>
        <p:xfrm>
          <a:off x="4648200" y="1646238"/>
          <a:ext cx="4038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rmAutofit fontScale="90000"/>
          </a:bodyPr>
          <a:lstStyle/>
          <a:p>
            <a:pPr algn="ctr"/>
            <a:r>
              <a:rPr lang="ka-GE" sz="1200" b="1" dirty="0" smtClean="0"/>
              <a:t>ი ნ ფ ო რ მ ა ც ი ა</a:t>
            </a:r>
            <a:r>
              <a:rPr lang="en-US" sz="1200" dirty="0" smtClean="0"/>
              <a:t/>
            </a:r>
            <a:br>
              <a:rPr lang="en-US" sz="1200" dirty="0" smtClean="0"/>
            </a:br>
            <a:r>
              <a:rPr lang="ka-GE" sz="1200" b="1" dirty="0" smtClean="0"/>
              <a:t> </a:t>
            </a:r>
            <a:r>
              <a:rPr lang="en-US" sz="1200" dirty="0" smtClean="0"/>
              <a:t/>
            </a:r>
            <a:br>
              <a:rPr lang="en-US" sz="1200" dirty="0" smtClean="0"/>
            </a:br>
            <a:r>
              <a:rPr lang="ka-GE" sz="1200" b="1" dirty="0" smtClean="0"/>
              <a:t>საქართველოს ზოგადი ადმინისტრაციული კოდექსის შესაბამისად </a:t>
            </a:r>
            <a:r>
              <a:rPr lang="en-US" sz="1200" dirty="0" smtClean="0"/>
              <a:t/>
            </a:r>
            <a:br>
              <a:rPr lang="en-US" sz="1200" dirty="0" smtClean="0"/>
            </a:br>
            <a:r>
              <a:rPr lang="ka-GE" sz="1200" b="1" dirty="0" smtClean="0"/>
              <a:t>საჯარო ინფორმაციის გაცემის თაობაზე 2021 წლის სენაკის რაიონული (მათ შორის აბაშისა და მარტვილის მაგისტრატი) სასამართლოს                   </a:t>
            </a:r>
            <a:r>
              <a:rPr lang="en-US" sz="1200" dirty="0" smtClean="0"/>
              <a:t/>
            </a:r>
            <a:br>
              <a:rPr lang="en-US" sz="1200" dirty="0" smtClean="0"/>
            </a:br>
            <a:r>
              <a:rPr lang="ka-GE" sz="1200" b="1" dirty="0" smtClean="0"/>
              <a:t> </a:t>
            </a:r>
            <a:r>
              <a:rPr lang="en-US" sz="1200" dirty="0" smtClean="0"/>
              <a:t/>
            </a:r>
            <a:br>
              <a:rPr lang="en-US" sz="1200" dirty="0" smtClean="0"/>
            </a:br>
            <a:r>
              <a:rPr lang="ka-GE" sz="1200" b="1" dirty="0" smtClean="0"/>
              <a:t>ა  ნ  გ  ა  რ  ი  შ  ი </a:t>
            </a:r>
            <a:endParaRPr lang="en-US" sz="1200" dirty="0"/>
          </a:p>
        </p:txBody>
      </p:sp>
      <p:sp>
        <p:nvSpPr>
          <p:cNvPr id="3" name="შიგთავსის ჩანაცვლების ველი 2"/>
          <p:cNvSpPr>
            <a:spLocks noGrp="1"/>
          </p:cNvSpPr>
          <p:nvPr>
            <p:ph sz="half" idx="1"/>
          </p:nvPr>
        </p:nvSpPr>
        <p:spPr>
          <a:xfrm>
            <a:off x="762000" y="1600200"/>
            <a:ext cx="7848600" cy="4572000"/>
          </a:xfrm>
        </p:spPr>
        <p:txBody>
          <a:bodyPr>
            <a:normAutofit fontScale="55000" lnSpcReduction="20000"/>
          </a:bodyPr>
          <a:lstStyle/>
          <a:p>
            <a:pPr algn="just">
              <a:buNone/>
            </a:pPr>
            <a:endParaRPr lang="ka-GE" dirty="0" smtClean="0"/>
          </a:p>
          <a:p>
            <a:pPr algn="just">
              <a:buNone/>
            </a:pPr>
            <a:r>
              <a:rPr lang="ka-GE" dirty="0" smtClean="0"/>
              <a:t>საქართველოს ზოგადი ადმინისტრაციული კოდექსის მესამე თავის მოთხოვნათა შესასრულებლად, ამ კოდექსის 36-ე მუხლის თანახმად, სენაკის რაიონული სასამართლოს თავმჯდომარის ბრძანებით დადგენილია სენაკის რაიონულ (მათ შორის აბაშისა და მარტვილის მაგისტრატ) სასამართლოში საჯარო ინფორმაციის გაცემასა და ელექტრონული ფორმით </a:t>
            </a:r>
            <a:r>
              <a:rPr lang="ka-GE" dirty="0" err="1" smtClean="0"/>
              <a:t>პროაქტიულ</a:t>
            </a:r>
            <a:r>
              <a:rPr lang="ka-GE" dirty="0" smtClean="0"/>
              <a:t> გამოქვეყნებაზე პასუხისმგებელი საჯარო მოსამსახურე.</a:t>
            </a:r>
            <a:endParaRPr lang="en-US" dirty="0" smtClean="0"/>
          </a:p>
          <a:p>
            <a:pPr algn="just">
              <a:buNone/>
            </a:pPr>
            <a:r>
              <a:rPr lang="ka-GE" dirty="0" smtClean="0"/>
              <a:t> </a:t>
            </a:r>
            <a:endParaRPr lang="en-US" dirty="0" smtClean="0"/>
          </a:p>
          <a:p>
            <a:pPr algn="just">
              <a:buNone/>
            </a:pPr>
            <a:r>
              <a:rPr lang="ka-GE" dirty="0" smtClean="0"/>
              <a:t>2020 წლის 07 დეკემბრიდან 2021 წლის 07 დეკემბრის ჩათვლით, სენაკის რაიონულ (მათ შორის აბაშისა და მარტვილის მაგისტრატ) სასამართლოში საჯარო ინფორმაციის მოთხოვნით სულ შემოსული არის </a:t>
            </a:r>
            <a:r>
              <a:rPr lang="ka-GE" b="1" dirty="0" smtClean="0"/>
              <a:t>19 განცხადება,</a:t>
            </a:r>
            <a:r>
              <a:rPr lang="ka-GE" dirty="0" smtClean="0"/>
              <a:t> კერძოდ:</a:t>
            </a:r>
            <a:endParaRPr lang="en-US" dirty="0" smtClean="0"/>
          </a:p>
          <a:p>
            <a:pPr algn="just">
              <a:buNone/>
            </a:pPr>
            <a:r>
              <a:rPr lang="ka-GE" dirty="0" smtClean="0"/>
              <a:t> </a:t>
            </a:r>
            <a:endParaRPr lang="en-US" dirty="0" smtClean="0"/>
          </a:p>
          <a:p>
            <a:pPr algn="just">
              <a:buNone/>
            </a:pPr>
            <a:r>
              <a:rPr lang="ka-GE" dirty="0" smtClean="0"/>
              <a:t>ჟურნალისტიდან - 2 განცხადება;</a:t>
            </a:r>
            <a:endParaRPr lang="en-US" dirty="0" smtClean="0"/>
          </a:p>
          <a:p>
            <a:pPr algn="just">
              <a:buNone/>
            </a:pPr>
            <a:r>
              <a:rPr lang="ka-GE" dirty="0" smtClean="0"/>
              <a:t>ინოვაციებისა და რეფორმების ცენტრიდან - 1 განცხადება;</a:t>
            </a:r>
            <a:endParaRPr lang="en-US" dirty="0" smtClean="0"/>
          </a:p>
          <a:p>
            <a:pPr algn="just">
              <a:buNone/>
            </a:pPr>
            <a:r>
              <a:rPr lang="ka-GE" dirty="0" smtClean="0"/>
              <a:t>მოქალაქისაგან - 10 განცხადება;</a:t>
            </a:r>
            <a:endParaRPr lang="en-US" dirty="0" smtClean="0"/>
          </a:p>
          <a:p>
            <a:pPr algn="just">
              <a:buNone/>
            </a:pPr>
            <a:r>
              <a:rPr lang="ka-GE" dirty="0" smtClean="0"/>
              <a:t>ა(ა)იპ დემოკრატიის ინდექსი საქართველოდან -1 განცხადება;</a:t>
            </a:r>
            <a:endParaRPr lang="en-US" dirty="0" smtClean="0"/>
          </a:p>
          <a:p>
            <a:pPr algn="just">
              <a:buNone/>
            </a:pPr>
            <a:r>
              <a:rPr lang="ka-GE" dirty="0" smtClean="0"/>
              <a:t>პარტნიორობა ადამიანის უფლებებისთვის - 1 განცხადება;</a:t>
            </a:r>
            <a:endParaRPr lang="en-US" dirty="0" smtClean="0"/>
          </a:p>
          <a:p>
            <a:pPr algn="just">
              <a:buNone/>
            </a:pPr>
            <a:r>
              <a:rPr lang="ka-GE" dirty="0" smtClean="0"/>
              <a:t>სოციალური სამართლებრივი ცენტრიდან - 1 განცხადება;</a:t>
            </a:r>
            <a:endParaRPr lang="en-US" dirty="0" smtClean="0"/>
          </a:p>
          <a:p>
            <a:pPr algn="just">
              <a:buNone/>
            </a:pPr>
            <a:r>
              <a:rPr lang="ka-GE" dirty="0" smtClean="0"/>
              <a:t>საქართველოს სასამართლოს </a:t>
            </a:r>
            <a:r>
              <a:rPr lang="ka-GE" dirty="0" err="1" smtClean="0"/>
              <a:t>გუშაგიდან</a:t>
            </a:r>
            <a:r>
              <a:rPr lang="ka-GE" dirty="0" smtClean="0"/>
              <a:t> - 2 განცხადება;</a:t>
            </a:r>
            <a:endParaRPr lang="en-US" dirty="0" smtClean="0"/>
          </a:p>
          <a:p>
            <a:pPr algn="just">
              <a:buNone/>
            </a:pPr>
            <a:r>
              <a:rPr lang="ka-GE" dirty="0" smtClean="0"/>
              <a:t>მოქალაქეთა პოლიტიკური პარტია საქართველოდან - 1 განცხადება;</a:t>
            </a:r>
            <a:endParaRPr lang="en-US" dirty="0" smtClean="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400" dirty="0" smtClean="0"/>
              <a:t>აბაშისა და მარტვილის მაგისტრატი სასამართლო</a:t>
            </a:r>
            <a:endParaRPr lang="en-US" sz="2400" dirty="0"/>
          </a:p>
        </p:txBody>
      </p:sp>
      <p:pic>
        <p:nvPicPr>
          <p:cNvPr id="5" name="შიგთავსის ჩანაცვლების ველი 4" descr="1355288220_აბაშის სასამართლო.jpg"/>
          <p:cNvPicPr>
            <a:picLocks noGrp="1" noChangeAspect="1"/>
          </p:cNvPicPr>
          <p:nvPr>
            <p:ph sz="half" idx="1"/>
          </p:nvPr>
        </p:nvPicPr>
        <p:blipFill>
          <a:blip r:embed="rId2"/>
          <a:stretch>
            <a:fillRect/>
          </a:stretch>
        </p:blipFill>
        <p:spPr>
          <a:xfrm>
            <a:off x="1143000" y="1905000"/>
            <a:ext cx="2362200" cy="2819400"/>
          </a:xfrm>
          <a:prstGeom prst="rect">
            <a:avLst/>
          </a:prstGeom>
          <a:ln w="228600" cap="sq" cmpd="thickThin">
            <a:solidFill>
              <a:srgbClr val="000000"/>
            </a:solidFill>
            <a:prstDash val="solid"/>
            <a:miter lim="800000"/>
          </a:ln>
          <a:effectLst>
            <a:innerShdw blurRad="76200">
              <a:srgbClr val="000000"/>
            </a:innerShdw>
          </a:effectLst>
        </p:spPr>
      </p:pic>
      <p:pic>
        <p:nvPicPr>
          <p:cNvPr id="6" name="შიგთავსის ჩანაცვლების ველი 5" descr="1355288243_მარტვილის სასამართლო.jpg"/>
          <p:cNvPicPr>
            <a:picLocks noGrp="1" noChangeAspect="1"/>
          </p:cNvPicPr>
          <p:nvPr>
            <p:ph sz="half" idx="2"/>
          </p:nvPr>
        </p:nvPicPr>
        <p:blipFill>
          <a:blip r:embed="rId3"/>
          <a:stretch>
            <a:fillRect/>
          </a:stretch>
        </p:blipFill>
        <p:spPr>
          <a:xfrm>
            <a:off x="5410200" y="2971800"/>
            <a:ext cx="2540000" cy="28194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81000" y="228600"/>
            <a:ext cx="84582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p:txBody>
      </p:sp>
      <p:sp>
        <p:nvSpPr>
          <p:cNvPr id="3075" name="Rectangle 3"/>
          <p:cNvSpPr>
            <a:spLocks noChangeArrowheads="1"/>
          </p:cNvSpPr>
          <p:nvPr/>
        </p:nvSpPr>
        <p:spPr bwMode="auto">
          <a:xfrm>
            <a:off x="381001" y="228600"/>
            <a:ext cx="8458199"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კ ე რ ძ ო დ:</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8 (რვა) განცხადება რომელიც დაკმაყოფილდა იყო შემდეგი მოთხოვნის:</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2013 წლიდან დღემდე, ადმინისტრაციული და სამოქალაქო სამართალწარმოების წესით (ცალ-ცალკე) შრომით-სამართლებრივი ურთიერთობიდან გამომდინარე სასამართლოში აღძრული სარჩელების რაოდენობის თაობაზე.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 2013 წლიდან დღემდე, ადმინისტრაციული და სამოქალაქო სამართალწარმოების წესით (ცალ - ცალკე) სამსახურში/თანამდებობაზე აღდგენის შესახებ სასამართლოში აღძრული სარჩელების რაოდენობის თაობაზე.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3. 2013 წლიდან დღემდე, სამოქალაქო სამართალწარმოების წესით სამსახურში/თანამდებობაზე აღდგენის შესახებ სასამართლოში აღძრული სარჩელების საერთო რაოდენობა, სადაც საქმეებზე მოპასუხედ დასახელებული იყო საჯარო სამართლის იურიდიული პირი.</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4. 2013 წლიდან დღემდე, თანამდებობაზე (ტოლფასი თანამდებობის ჩათვლით) აღდგენის შესახებ ადმინისტრაციული სამართალწარმოების წესით გამოტანილი გადაწყვეტილებების საერთო რაოდენობის თაობაზე.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 2013 წლიდან დღემდე, სამსახურიდან განთავისუფლების შესახებ ბრძანების ბათილად ცნობის და საკითხის ხელახლა განხილვის მოპასუხისათვის დაკისრების შესახებ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სზაკ</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32-ე მუხლის მეოთხე ნაწილი და/ან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„საჯარო</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სამსახურის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შესახებ“</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საქართველოს კანონის 2017 წლამდე მოქმედი რედაქციის 127-ე მუხლის მე-6 პუნქტი). ადმინისტრაციული სამართალწარმოების წესით გამოტანილი გადაწყვეტილებების საერთო რაოდენობის თაობაზე.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6. 2013 წლიდან დღემდე, თანამდებობაზე (ტოლფასი თანამდებობის ჩათვლით) აღდგენის შესახებ სამოქალაქო სამართალწარმოების წესით გამოტანილი გადაწყვეტილებების საერთო რაოდენობა, საქმეებზე სადაც მოპასუხედ დასახელებული იყო საჯარო სამართლის იურიდიული პირი.</a:t>
            </a:r>
          </a:p>
          <a:p>
            <a:pPr algn="just" eaLnBrk="0" fontAlgn="base" hangingPunct="0">
              <a:spcBef>
                <a:spcPct val="0"/>
              </a:spcBef>
              <a:spcAft>
                <a:spcPct val="0"/>
              </a:spcAft>
              <a:tabLst>
                <a:tab pos="4076700" algn="l"/>
              </a:tabLst>
            </a:pPr>
            <a:r>
              <a:rPr lang="ka-GE" sz="1200" dirty="0" smtClean="0"/>
              <a:t>7. 2013 წლიდან დღემდე, უკანონოდ გათავისუფლებული პირის სასარგებლოდ კომპენსაციის გადახდის დაკისრების შესახებ სამოქალაქო სამართალწარმოების წესით გამოტანილი გადაწყვეტილებების საერთო რაოდენობა, საქმეებზე, სადაც მოპასუხედ დასახელებული იყო საჯარო სამართლის იურიდიული პირი.</a:t>
            </a:r>
            <a:endParaRPr lang="en-US" sz="1200" dirty="0" smtClean="0"/>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533400" y="381000"/>
            <a:ext cx="8305800" cy="75713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8. სენაკის რაიონული (მათ შორის აბაშისა და მარტვილის მაგისტრატი) სასამართლოს მიერ საქართველოს ადმინისტრაციული საპროცესო კოდექსის 31-ე მუხლის საფუძველზე მიღებულ განჩინებებს (დროებითი განჩინებები).</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9. 2013 წლიდან დღემდე, ადმინისტრაციული და სამოქალაქო სამართალწარმოების წესით (ცალ-ცალკე) შრომით-სამართლებრივი ურთიერთობიდან გამომდინარე აღძრული სარჩელების საერთო რაოდენობა წლების მიხედვით.</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10. 2013 წლიდან დღემდე, უკანონოდ გათავისუფლებული პირის სასარგებლოდ კომპენსაციის სახით დაკისრების შესახებ სამოქალაქო სამართალწარმოების წესით გამოტანილი გადაწყვეტილებების საერთო რაოდენობა, საქმეებზე, სადაც მოპასუხედ დასახელებული იყო საჯარო სამართლის იურიდული პირი;</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11. 2013 წლიდან დღემდე, თანამდებობაზე (ტოლფასი თანამდებობის ჩათვლით) აღდგენის შესახებ ადმინისტრაციული სამართალწარმოების წესით გამოტანილი გადაწყვეტილებების საერთო რაოდენობას.</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12. 2020 წლის ნოემბერსა და 2021 წლის თებერვალში სულ რამდენი საბოლოო/შემაჯამებელი გადაწყვეტილება (სისხლის, სამოქალაქო, ადმინისტრაციული და ადმინისტრაციული სამართალდარღვევათა კატეგორიის საქმეებზე) მიიღო სენაკის რაიონულმა სასამართლომ თვეების მიხედვით ცალ-ცალკე.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13. 2020 წლის ნოემბერსა და 2021 წლის თებერვალში სენაკის რაიონული სასამართლოს მიერ მიღებული ყველა საბოლოო/შემაჯამებელი გადაწყვეტილების ასლები (სისხლის, სამოქალაქო, ადმინისტრაციული და ადმინისტრაციული სამართალდარღვევათა კატეგორიის საქმეებზე).</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14.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სენაკის რაიონული  (მათ შორის აბაშისა და მარტვილის მაგისტრატი) სასამართლო, პანდემიის პერიოდში, რა ფორმით უზრუნველყოფს სასამართლო საზოგადოების დაინტერესებული წევრების, როგორც დისტანციურ, ისე სასამართლო სხდომის დარბაზში ჩასატარებელ პროცესებზე დასწრებას.</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15.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2010 წლიდან დღემდე, რამდენი სარჩელი შემოვიდა სენაკის რაიონულ სასამართლოში, დანაშაულის შედეგად მიღებული ზიანის ანაზღაურების მოთხოვნით.</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16. 2015 წლის პირველი იანვრიდან, 2021 წლის 1 მაისამდე პერიოდში, საქართველოს სისხლის სამართლის კოდექსის 137-ე, 138-ე და 139-ე მუხლებით გათვალისწინებული ბრალდებით, სისხლის სამართლის საქმეები ღია სასამართლო სხდომაზე, სენაკის რაიონული სასამართლოს მიერ მიღებული განაჩენის ასლებს.</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17. </a:t>
            </a:r>
            <a:r>
              <a:rPr kumimoji="0" lang="en-US"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COVID 19</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პანდემიის გამოცხადების დღიდან, დღემდე რამდენი ადმინისტრაციული საჩივარი შემოვიდა ასკ 42</a:t>
            </a:r>
            <a:r>
              <a:rPr kumimoji="0" lang="ka-GE" sz="1200" b="0" i="0" u="none" strike="noStrike" cap="none" normalizeH="0" baseline="30000" dirty="0" smtClean="0">
                <a:ln>
                  <a:noFill/>
                </a:ln>
                <a:solidFill>
                  <a:schemeClr val="tx1"/>
                </a:solidFill>
                <a:effectLst/>
                <a:latin typeface="Sylfaen" pitchFamily="18" charset="0"/>
                <a:ea typeface="Times New Roman" pitchFamily="18" charset="0"/>
                <a:cs typeface="Arial" pitchFamily="34" charset="0"/>
              </a:rPr>
              <a:t>10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და 42</a:t>
            </a:r>
            <a:r>
              <a:rPr kumimoji="0" lang="ka-GE" sz="1200" b="0" i="0" u="none" strike="noStrike" cap="none" normalizeH="0" baseline="30000" dirty="0" smtClean="0">
                <a:ln>
                  <a:noFill/>
                </a:ln>
                <a:solidFill>
                  <a:schemeClr val="tx1"/>
                </a:solidFill>
                <a:effectLst/>
                <a:latin typeface="Sylfaen" pitchFamily="18" charset="0"/>
                <a:ea typeface="Times New Roman" pitchFamily="18" charset="0"/>
                <a:cs typeface="Arial" pitchFamily="34" charset="0"/>
              </a:rPr>
              <a:t>11</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მუხლებით, რამდენი მათგანი იქნა განხილული და დაკმაყოფილებული;</a:t>
            </a: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533401" y="0"/>
            <a:ext cx="8305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ChangeArrowheads="1"/>
          </p:cNvSpPr>
          <p:nvPr/>
        </p:nvSpPr>
        <p:spPr bwMode="auto">
          <a:xfrm>
            <a:off x="228600" y="304800"/>
            <a:ext cx="86106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საქართველოს ზოგადი ადმინისტრაციული კოდექსის 28-ე და 37-ე მუხლების შესაბამისად ნაწილობრივ დაკმაყოფილდა 3 (სამი) განცხადება, რომელიც მოიცავდა შემდეგ მოთხოვნებს:</a:t>
            </a: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საქართველოს სისხლის სამართლის კოდექსის 126.1 მუხლით (ოჯახში ძალადობა) განხილულ სისხლის სამართლის საქმეზე 2018, 2019 და 2020 წლებში მიღებულ განაჩენის ასლებს;</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 2020 წლის პირველი სექტემბრიდან დღემდე სენაკის რაიონულ სასამართლოში შემოსული საქმეების ჯამური რაოდენობის შესახებ ინფორმაციას. დამატებით თითოეულ მოსამართლეს რამდენი საქმე დაეწერა და მათ შორის რამდენი საქმე განიხილა სასამართლომ.</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3. თითოეულმა მოსამართლემ რა პერიოდის განმავლობაში ისარგებლა კუთვნილი შვებულებით 2020 წლის პირველი სექტემბრიდან დღემდე და ამასთან საპატიო მიზეზით სამსახურში გამოუცხადებლობის შემთხვევების შესახებ ინფორმაციას.</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4. თავმჯდომარის მიერ დადგენილი მოსამართლეთა მორიგეობის გრაფიკის ასლებს 2020 წლის 1 იანვრიდან 2020 წლის 31 დეკემბრის ჩათვლით, მასში ცვლილებების შეტანის პერიოდულობისა და საფუძვლების მითითებით, ასევე იგივე ინფორმაცია განცალკევებით 2021 წლის 1 იანვრიდან 2021 წლის 1ოქტომრამდე პერიოდში;</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 2020 წლის 1 იანვრიდან 2020 წლის 31 დეკემბრის ჩათვლით პერიოდში, თითოეულ მოსამართლეზე საქმეთა ელექტრონული განაწილების სისტემის მეშვეობით განაწილებული საქმეების რაოდენობა, მოსამართლეთა შვებულებების, მათ შორის დეკრეტული შვებულებების მითითებით, ამასთან იმავე პერიოდის გათვალისწინებით, გთხოვთ მიუთითოთ შემთხვევითი განაწილების პრინციპის დაცვით განაწილებული საქმეების საერთო რაოდენობა, გთხოვთ იგივე ინფორმაცია განცალკევებით მოგვაწოდოთ ასევე 2021 წლის 1 იანვრიდან 2021 წლის 1 ოქტომბრამდე პერიოდისათვის;</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 მოსამართლეთა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თვითაცილების</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/აცილების დაფიქსირების შემთხვევებში, რა პროცედურით რა ვადებში და ვის მიერ ხდება საქმის ხელახალი განაწილება;</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7. ელექტრონული პროგრამის შეფერხებისას საქმეთა რიგითობით განაწილების წესის მარეგულირებელი სამართლებრივი აქტი 2020 წლის 1 იანვრიდან 2021 წლის 1 ოქტომბრამდე მასში ცვლილებების შეტანის პერიოდულობის მითითებით;</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8. 2020 წლის 1 იანვრიდან 2021 წლის 1 ოქტომბრამდე პერიოდში იუსტიციის უმაღლესი საბჭოს 2017 წლის პირველი მაისის გადაწყვეტილების N 1/56 მე-4 მუხლის მე-15 პუნქტის თანახმად საქმის სხვა მოსამართლისათვის გადაცემის შემთხვევები, შესაბამისი საფუძვლისა და თარიღის მითითებით, ასევე ვინ აფასებს მითითებულ მუხლში არსებულ გარემოებების არსებობას და ვინ იღებს გადაწყვეტილებას სხვა მოსამართლისათვის დროებით გადაცემის თაობაზე.</a:t>
            </a:r>
            <a:endParaRPr kumimoji="0" lang="ka-GE"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ChangeArrowheads="1"/>
          </p:cNvSpPr>
          <p:nvPr/>
        </p:nvSpPr>
        <p:spPr bwMode="auto">
          <a:xfrm>
            <a:off x="381000" y="152400"/>
            <a:ext cx="8382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საქართველოს ზოგადი ადმინისტრაციული კოდექსის 28-ე და 41-ე მუხლების შესაბამისად არ დაკმაყოფილდა 7 (შვიდი) განცხადება, რომელიც მოიცავდა შემდეგ მოთხოვნებს:</a:t>
            </a: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2015 წლიდან, 2020 წლის 1 აგვისტომდე და შემდეგ 2020 წლის 1 აგვისტოდან 2021 წლის 1 აპრილამდე, რამდენი არასრულწლოვანი დაზარალებულის მიმართ იქნა გამოყენებული არასრულწლოვანთა მართლმსაჯულების კოდექსის 24-ე მუხლით გათვალისწინებული დაცვის ღონისძიებები? ცალკეული ღონისძიებების გამოყენების სტატისტიკური მაჩვენებელიც, ანუ რამდენ შემთხვევაში იქნა გამოყენებული მოცემული მუხლის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ქვეპუნქტით, რამდენ შემთხვევაში მოცემული მუხლის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„ბ“</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ქვეპუნქტით, რამდენ შემთხვევაში მოცემული მუხლის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ქვეპუნქტით და რამდენ შემთხვევაში მოცემული მუხლის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„დ“</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ქვეპუნქტით გათვალისწინებული ღონისძიება? (ცალკეული წლების მითითებით, ხოლო 2020-2021 წლების შემთხვევაში, 2020 წლის პირველი შვიდი თვის (იანვარი-ივლისი) ერთად და დარჩენილი სხვა თვეები ერთად.</a:t>
            </a: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 2014 წლიდან 2020 წლის 1 აგვისტომდე და 2020 წლის 1 აგვისტოდან 2021 წლის 1 აპრილამდე, სისხლის სამართლის საპროცესო კოდექსის 57-ე მუხლის პირველი ნაწილის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„ლ“</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ქვეპუნქტის საფუძველზე, ბრალდების მხარის მიერ რამდენი შუამდგომლობა იქნა დაყენებული სხდომის ნაწილობრივ ან სრულად დახურვის შესახებ და რამდენი დაკმაყოფილდა (ცალკეული წლების მითითებით, ხოლო 2020-2021 წლების შემთხვევაში, 2020 წლის პირველი შვიდი თვის (იანვარი-ივლისი) ერთად და დარჩენილი სხვა თვეები ერთად.</a:t>
            </a: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3.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საქართველოს სისხლის სამართლის საპროცესო კოდექსის 57-ე მუხლის პირველი ნაწილის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„გ“</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 დაზარალებულს აძლევს უფლებას, რომ სასამართლოში მისცეს ჩვენება იმ ზიანის შესახებ, რომელიც მას მიადგა დანაშაულის შედეგად:  შესაძლებელია თუ არა, რომ სენაკის რაიონულ სასამართლოში დაზარალებულმა ზიანის შესახებ მისცეს არა მხოლოდ ზეპირსიტყვიერი, არამედ წინასწარ მომზადებული ვიდეო რგოლის გამოყენებით, რომელიც ნაჩვენები იქნება სხდომის დარბაზში დამონტაჟებულ ეკრანზე? </a:t>
            </a:r>
            <a:r>
              <a:rPr kumimoji="0" lang="ka-GE" sz="1200" b="0" i="0" u="none" strike="noStrike" cap="none" normalizeH="0" baseline="0" dirty="0" smtClean="0">
                <a:ln>
                  <a:noFill/>
                </a:ln>
                <a:solidFill>
                  <a:schemeClr val="tx1"/>
                </a:solidFill>
                <a:effectLst/>
                <a:latin typeface="Arial" pitchFamily="34" charset="0"/>
                <a:ea typeface="Times New Roman" pitchFamily="18" charset="0"/>
                <a:cs typeface="Sylfaen" pitchFamily="18" charset="0"/>
              </a:rPr>
              <a:t>თუ</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ქონია ადგილი სასამართლოში ესეთ პრეცედენტს?</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4. 2021 წლიდან დღემდე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„ფიზიკური</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 კერძო სამართლის იურიდიული პირების მფლობელობაში (სარგებლობაში) არსებულ მიწის ნაკვეთებზე საკუთრების უფლების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აღიარების“</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საქართველოს კანონის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„მიწის</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ნაკვეთებზე უფლებათა სისტემური და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სპორალური</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რეგისტრაციის წესისა და საკადასტრო მონაცემების სრულყოფის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შესახებ“</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საქართველოს კანონის მე-9 მუხლისა და ამავე კანონის მესამე მუხლის პირველი პუნქტის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„თ“</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ქვეპუნქტის საფუძველზე დაკანონებულ უძრავ ნივთებზე დაკავშირებით დაკმაყოფილებული ყველა საქმის ასლებს საქმეებში მონაწილე პირთა პერსონალური მონაცემების  (დაფარვით) დაცვით.</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685800" y="228600"/>
            <a:ext cx="78486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 სენაკის რაიონული სასამართლოს მიერ განხილულ სისხლის სამართლის საქმეებზე განაჩენებს, 2021 წლის მარტიდან დღემდე, რომელშიც:</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5.1. კვალიფიკაციის ნაწილში გამოყენებულია სისხლის სამართლის კოდექსის 53-ე პრიმა მუხლის პირველი ნაწილი (განცხადებაში მითითებულია 53.1-ე მუხლის მესამე პრიმა ნაწილი).</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5.2. ბრალდების შესახებ დადგენილებაში მითითებული იყო დისკრიმინაციის ნიშნით შეუწყნარებლობის მოტივით ჩადენილი დანაშაულის შესახებ, თუმცა აღნიშნულის შესახებ მოსამართლის მიერ განაჩენში მითითება არ მომხდარა.</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5.3. დაზარალებული მიუთითებდა გამოკითხვის ოქმებში/დაკითხვისას/ წერილობით დოკუმენტაციის წარდგენისას, მის მიმართ დისკრიმინაციის ნიშნით შეუწყნარებლობის მოტივით ჩადენილ დანაშაულზე, თუმცა სასამართლოს მიერ არ გაზიარებულა.</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6. სენაკის რაიონული სასამართლოს სხდომათა განრიგი 2021 წლის 18 ოქტომბრიდან 22 ოქტომბრის ჩათვლით, საქმის დასახელების, განმხილველი მოსამართლის, სხდომის დარბაზის ნომრისა და პროცესის დაწყების დროის მითითებით (დისტანციური/</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არადისტანციური</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7. 2021 წლის 20 ოქტომბრიდან 2021 წლის 29 ოქტომბრის ჩათვლით მარტვილის მაგისტრატ სასამართლოში დისტანციურად დანიშნული სხდომების თაობაზე ინფორმაციის მიწოდება.</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8. კვლევის ფარგლებში და მიზნებისთვის სტატისტიკურ ინფორმაციას, სისხლის სამართლის საპროცესო კოდექსში 2020 წლის 22 მაისს შესული ცვლილებების შესაბამისად 332.5 მუხლის ამოქმედებიდან დღემდე, სულ რამდენი სისხლის სამართლის საქმეა ნაწარმოები დისტანციურ რეჟიმში, მათ შორის, შესაძლებლობის შემთხვევაში ცალ-ცალკე მიეთითოს რამდენი აღკვეთის ღონისძიების,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წინასასამართლო</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და არსებითი განხილვის სხდომა ჩატარდა დისტანციურ რეჟიმში?</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9. ასევე ნებისმიერი სახით სტატისტიკური თუ სხვა საჯარო ინფორმაცია, რომელსაც სასამართლო გაუზიარებს სისხლის სამართლის საქმეების დისტანციურ წარმოების შესახებ?</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ChangeArrowheads="1"/>
          </p:cNvSpPr>
          <p:nvPr/>
        </p:nvSpPr>
        <p:spPr bwMode="auto">
          <a:xfrm>
            <a:off x="533400" y="533400"/>
            <a:ext cx="80010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r>
              <a:rPr kumimoji="0" lang="ka-GE" sz="1200" b="1"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1 (ერთი) განცხადება განსჯადობით იქნა გადაცემული სხვა სასამართლოსათვის, ვინაიდან მოთხოვნილი ინფორმაციის გაცემა არ განეკუთვნებოდა სენაკის რაიონულ სასამართლოს.</a:t>
            </a: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ka-GE" sz="1200" b="1"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lang="ka-GE" sz="1200" b="1" dirty="0" smtClean="0">
              <a:latin typeface="Sylfae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tab pos="40767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მოთხოვნის დაკმაყოფილების ან მასზე უარის თქმის შესახებ გადაწყვეტილება მიღებული იქნა შემდეგი საჯარო მოსამსახურის - სენაკის რაიონული სასამართლოს მენეჯერის - საკადრო და საორგანიზაციო საკითხთა განყოფილების უფროსის - </a:t>
            </a:r>
            <a:r>
              <a:rPr kumimoji="0" lang="en-US"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I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რანგის - პირველადი სტრუქტურული ერთეულის ხელმძღვანელის შალვა კაჭარავას მიერ, რომელიც </a:t>
            </a:r>
            <a:r>
              <a:rPr kumimoji="0" lang="en-US"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2012 წლის 06 იანვრიდან სენაკის რაიონულ სასამართლოში საჯარო ინფორმაციის ხელმისაწვდომობის უზრუნველყოფისა და ინფორმაციის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პროაქტიულ</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გამოქვეყნებაზე პასუხისმგებელი საჯარო მოსამსახურეა.</a:t>
            </a: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ka-GE" sz="12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საჯარო ინფორმაციაში შესწორების შეტანის მოთხოვნა სენაკის რაიონულ  სასამართლოში არ შემოსულა. საანგარიშო პერიოდში საჯარო ინფორმაციის გაცემაზე უარის თქმის შესახებ საჩივარი არ შემოსულა.</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საანგარიშო პერიოდში საჯარო მოსამსახურეების მიერ საქართველოს ზოგადი ადმინისტრაციული კოდექსის დარღვევის და პასუხისმგებელი პირისათვის  დისციპლინური სახდელის დადების ფაქტს  ადგილი არ ჰქონია.</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საქართველოს ზოგადი ადმინისტრაციული კოდექსის 38-ე მუხლისა და </a:t>
            </a:r>
            <a:r>
              <a:rPr kumimoji="0" lang="ka-GE" sz="1200" b="0" i="0" u="none" strike="noStrike" cap="none" normalizeH="0" baseline="0" dirty="0" err="1" smtClean="0">
                <a:ln>
                  <a:noFill/>
                </a:ln>
                <a:solidFill>
                  <a:schemeClr val="tx1"/>
                </a:solidFill>
                <a:effectLst/>
                <a:latin typeface="Sylfaen" pitchFamily="18" charset="0"/>
                <a:ea typeface="Times New Roman" pitchFamily="18" charset="0"/>
                <a:cs typeface="Arial" pitchFamily="34" charset="0"/>
              </a:rPr>
              <a:t>„საჯარო</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ინფორმაციის ასლის გადაღების მოსაკრებლის</a:t>
            </a:r>
            <a:r>
              <a:rPr kumimoji="0" lang="en-US"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a:t>
            </a:r>
            <a:r>
              <a:rPr kumimoji="0" lang="ka-GE" sz="1200" b="0" i="0" u="none" strike="noStrike" cap="none" normalizeH="0" baseline="0" dirty="0" smtClean="0">
                <a:ln>
                  <a:noFill/>
                </a:ln>
                <a:solidFill>
                  <a:schemeClr val="tx1"/>
                </a:solidFill>
                <a:effectLst/>
                <a:latin typeface="Sylfaen" pitchFamily="18" charset="0"/>
                <a:ea typeface="Times New Roman" pitchFamily="18" charset="0"/>
                <a:cs typeface="Arial" pitchFamily="34" charset="0"/>
              </a:rPr>
              <a:t> შესახებ კანონის შესაბამისად, საჯარო ინფორმაციის ასლის გადაღების საფასური შეადგენს - 113, 30 ლარს</a:t>
            </a:r>
          </a:p>
          <a:p>
            <a:pPr marL="0" marR="0" lvl="0" indent="0" algn="just" defTabSz="914400" rtl="0" eaLnBrk="0" fontAlgn="base" latinLnBrk="0" hangingPunct="0">
              <a:lnSpc>
                <a:spcPct val="100000"/>
              </a:lnSpc>
              <a:spcBef>
                <a:spcPct val="0"/>
              </a:spcBef>
              <a:spcAft>
                <a:spcPct val="0"/>
              </a:spcAft>
              <a:buClrTx/>
              <a:buSzTx/>
              <a:buFontTx/>
              <a:buNone/>
              <a:tabLst>
                <a:tab pos="4076700" algn="l"/>
              </a:tabLst>
            </a:pPr>
            <a:endParaRPr lang="ka-GE" sz="1200" dirty="0" smtClean="0">
              <a:latin typeface="Sylfaen" pitchFamily="18" charset="0"/>
              <a:cs typeface="Arial" pitchFamily="34" charset="0"/>
            </a:endParaRPr>
          </a:p>
          <a:p>
            <a:pPr lvl="0" algn="just" eaLnBrk="0" fontAlgn="base" hangingPunct="0">
              <a:spcBef>
                <a:spcPct val="0"/>
              </a:spcBef>
              <a:spcAft>
                <a:spcPct val="0"/>
              </a:spcAft>
              <a:tabLst>
                <a:tab pos="4076700" algn="l"/>
              </a:tabLst>
            </a:pPr>
            <a:r>
              <a:rPr kumimoji="0" lang="ka-GE" sz="1200" b="0" i="0" u="none" strike="noStrike" cap="none" normalizeH="0" baseline="0" dirty="0" smtClean="0">
                <a:ln>
                  <a:noFill/>
                </a:ln>
                <a:solidFill>
                  <a:schemeClr val="tx1"/>
                </a:solidFill>
                <a:effectLst/>
                <a:latin typeface="Sylfaen" pitchFamily="18" charset="0"/>
                <a:cs typeface="Arial" pitchFamily="34" charset="0"/>
              </a:rPr>
              <a:t>აღნიშნული ანგარიში გამოქვეყნებულ იქნა საკანონმდებლო</a:t>
            </a:r>
            <a:r>
              <a:rPr kumimoji="0" lang="ka-GE" sz="1200" b="0" i="0" u="none" strike="noStrike" cap="none" normalizeH="0" dirty="0" smtClean="0">
                <a:ln>
                  <a:noFill/>
                </a:ln>
                <a:solidFill>
                  <a:schemeClr val="tx1"/>
                </a:solidFill>
                <a:effectLst/>
                <a:latin typeface="Sylfaen" pitchFamily="18" charset="0"/>
                <a:cs typeface="Arial" pitchFamily="34" charset="0"/>
              </a:rPr>
              <a:t> მაცნეში - </a:t>
            </a:r>
            <a:r>
              <a:rPr kumimoji="0" lang="en-US" sz="1200" b="0" i="0" u="none" strike="noStrike" cap="none" normalizeH="0" dirty="0" smtClean="0">
                <a:ln>
                  <a:noFill/>
                </a:ln>
                <a:solidFill>
                  <a:schemeClr val="tx1"/>
                </a:solidFill>
                <a:effectLst/>
                <a:latin typeface="Sylfaen" pitchFamily="18" charset="0"/>
                <a:cs typeface="Arial" pitchFamily="34" charset="0"/>
                <a:hlinkClick r:id="rId2"/>
              </a:rPr>
              <a:t>https://matsne.gov.ge/sites/default/files/public_institution_reports/2021%20%20%E1%83%AC%E1%83%9A%E1%83%98%E1%83%A1%20%E1%83%90%E1%83%9C%E1%83%92%E1%83%90%E1%83%A0%E1%83%98%E1%83%A8%E1%83%98%20%E1%83%A1%E1%83%90%E1%83%AF%E1%83%90%E1%83%A0%E1%83%9D%20%E1%83</a:t>
            </a:r>
            <a:endParaRPr kumimoji="0" lang="ka-GE"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419599" y="381000"/>
            <a:ext cx="4107243" cy="2057400"/>
          </a:xfrm>
        </p:spPr>
        <p:txBody>
          <a:bodyPr/>
          <a:lstStyle/>
          <a:p>
            <a:r>
              <a:rPr lang="ka-GE" dirty="0" smtClean="0"/>
              <a:t>2021 წელს შემოსული განცხადებების რაოდენობა სასამართლო სხდომის გადაღებასთან დაკავშირებით</a:t>
            </a:r>
            <a:endParaRPr lang="en-US" dirty="0"/>
          </a:p>
        </p:txBody>
      </p:sp>
      <p:pic>
        <p:nvPicPr>
          <p:cNvPr id="5" name="სურათის ჩანაცვლების ველი 4" descr="გადაღება.jpg"/>
          <p:cNvPicPr>
            <a:picLocks noGrp="1" noChangeAspect="1"/>
          </p:cNvPicPr>
          <p:nvPr>
            <p:ph type="pic" idx="1"/>
          </p:nvPr>
        </p:nvPicPr>
        <p:blipFill>
          <a:blip r:embed="rId2" cstate="print"/>
          <a:srcRect t="11797" b="11797"/>
          <a:stretch>
            <a:fillRect/>
          </a:stretch>
        </p:blipFill>
        <p:spPr>
          <a:xfrm>
            <a:off x="304800" y="304800"/>
            <a:ext cx="3657600" cy="2819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ტექსტის ჩანაცვლების ველი 3"/>
          <p:cNvSpPr>
            <a:spLocks noGrp="1"/>
          </p:cNvSpPr>
          <p:nvPr>
            <p:ph type="body" sz="half" idx="2"/>
          </p:nvPr>
        </p:nvSpPr>
        <p:spPr>
          <a:xfrm>
            <a:off x="3040443" y="3505200"/>
            <a:ext cx="5486400" cy="2795991"/>
          </a:xfrm>
        </p:spPr>
        <p:txBody>
          <a:bodyPr/>
          <a:lstStyle/>
          <a:p>
            <a:endParaRPr lang="ka-GE" dirty="0" smtClean="0"/>
          </a:p>
          <a:p>
            <a:endParaRPr lang="ka-GE" smtClean="0"/>
          </a:p>
          <a:p>
            <a:r>
              <a:rPr lang="ka-GE" smtClean="0"/>
              <a:t>საერთო </a:t>
            </a:r>
            <a:r>
              <a:rPr lang="ka-GE" dirty="0" smtClean="0"/>
              <a:t>სასამართლოების შესახებ საქართველოს ორგანული კანონის მე-13.1 მუხლის საფუძველზე სენაკის რაიონულ სასამართლოში სულ შემოვიდა 4 (ოთხი) განცხადება სასამართლო სხდომის გადაღების მოთხოვნით, </a:t>
            </a:r>
            <a:r>
              <a:rPr lang="ka-GE" smtClean="0"/>
              <a:t>რაც </a:t>
            </a:r>
            <a:r>
              <a:rPr lang="ka-GE" err="1" smtClean="0"/>
              <a:t>დ</a:t>
            </a:r>
            <a:r>
              <a:rPr lang="ka-GE" smtClean="0"/>
              <a:t>აკმაყოფილებული იქნა.</a:t>
            </a:r>
            <a:endParaRPr lang="ka-GE" dirty="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762001" y="990600"/>
            <a:ext cx="3124199" cy="2209800"/>
          </a:xfrm>
        </p:spPr>
        <p:txBody>
          <a:bodyPr/>
          <a:lstStyle/>
          <a:p>
            <a:r>
              <a:rPr lang="ka-GE" dirty="0" smtClean="0"/>
              <a:t>2021 წელი</a:t>
            </a:r>
            <a:endParaRPr lang="en-US" dirty="0"/>
          </a:p>
        </p:txBody>
      </p:sp>
      <p:sp>
        <p:nvSpPr>
          <p:cNvPr id="3" name="ტექსტის ჩანაცვლების ველი 2"/>
          <p:cNvSpPr>
            <a:spLocks noGrp="1"/>
          </p:cNvSpPr>
          <p:nvPr>
            <p:ph type="body" sz="half" idx="2"/>
          </p:nvPr>
        </p:nvSpPr>
        <p:spPr>
          <a:xfrm>
            <a:off x="1219200" y="4724401"/>
            <a:ext cx="7307643" cy="990600"/>
          </a:xfrm>
        </p:spPr>
        <p:txBody>
          <a:bodyPr/>
          <a:lstStyle/>
          <a:p>
            <a:pPr algn="ctr"/>
            <a:r>
              <a:rPr lang="ka-GE" dirty="0" smtClean="0"/>
              <a:t>სენაკის რაიონული (მათ შორის აბაშისა და მარტვილის მაგისტრატი) სასამართლოს დაფინასება და ხარჯთაღრიცხვა</a:t>
            </a:r>
            <a:endParaRPr lang="en-US" dirty="0"/>
          </a:p>
        </p:txBody>
      </p:sp>
      <p:pic>
        <p:nvPicPr>
          <p:cNvPr id="5" name="სურათის ჩანაცვლების ველი 4" descr="დაფინანსება.jpg"/>
          <p:cNvPicPr>
            <a:picLocks noGrp="1" noChangeAspect="1"/>
          </p:cNvPicPr>
          <p:nvPr>
            <p:ph type="pic" idx="1"/>
          </p:nvPr>
        </p:nvPicPr>
        <p:blipFill>
          <a:blip r:embed="rId2"/>
          <a:srcRect t="11761" b="11761"/>
          <a:stretch>
            <a:fillRect/>
          </a:stretch>
        </p:blipFill>
        <p:spPr>
          <a:xfrm>
            <a:off x="4267200" y="381000"/>
            <a:ext cx="4419600" cy="3179136"/>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სათაური 7"/>
          <p:cNvSpPr>
            <a:spLocks noGrp="1"/>
          </p:cNvSpPr>
          <p:nvPr>
            <p:ph type="title"/>
          </p:nvPr>
        </p:nvSpPr>
        <p:spPr>
          <a:xfrm>
            <a:off x="457200" y="457200"/>
            <a:ext cx="8229600" cy="939336"/>
          </a:xfrm>
        </p:spPr>
        <p:txBody>
          <a:bodyPr>
            <a:normAutofit/>
          </a:bodyPr>
          <a:lstStyle/>
          <a:p>
            <a:pPr algn="ctr"/>
            <a:r>
              <a:rPr lang="ka-GE" sz="1800" dirty="0" smtClean="0"/>
              <a:t>კვარტალური მონაცემები</a:t>
            </a:r>
            <a:br>
              <a:rPr lang="ka-GE" sz="1800" dirty="0" smtClean="0"/>
            </a:br>
            <a:r>
              <a:rPr lang="ka-GE" sz="1800" dirty="0" smtClean="0"/>
              <a:t>დაფინანსება და ხარჯთაღრიცხვა</a:t>
            </a:r>
            <a:endParaRPr lang="en-US" sz="1800" dirty="0"/>
          </a:p>
        </p:txBody>
      </p:sp>
      <p:sp>
        <p:nvSpPr>
          <p:cNvPr id="9" name="შიგთავსის ჩანაცვლების ველი 8"/>
          <p:cNvSpPr>
            <a:spLocks noGrp="1"/>
          </p:cNvSpPr>
          <p:nvPr>
            <p:ph sz="half" idx="1"/>
          </p:nvPr>
        </p:nvSpPr>
        <p:spPr/>
        <p:txBody>
          <a:bodyPr>
            <a:normAutofit/>
          </a:bodyPr>
          <a:lstStyle/>
          <a:p>
            <a:pPr algn="ctr">
              <a:buNone/>
            </a:pPr>
            <a:r>
              <a:rPr lang="ka-GE" sz="1400" b="1" dirty="0" smtClean="0"/>
              <a:t>2021 წლის პირველი კვარტალი</a:t>
            </a:r>
          </a:p>
          <a:p>
            <a:pPr algn="ctr">
              <a:buNone/>
            </a:pPr>
            <a:endParaRPr lang="ka-GE" sz="1400" dirty="0" smtClean="0"/>
          </a:p>
          <a:p>
            <a:pPr algn="just"/>
            <a:r>
              <a:rPr lang="ka-GE" sz="1400" dirty="0" smtClean="0"/>
              <a:t>1. 2021 წლის 1 იანვრიდან 2021 წლის 31 მარტის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39005 (ოცდაცხრამეტი ათას ხუთი) ლარს, ხოლო სხვა თანამდებობის პირებზე </a:t>
            </a:r>
            <a:r>
              <a:rPr lang="ka-GE" sz="1400" dirty="0" smtClean="0"/>
              <a:t>გაცემული </a:t>
            </a:r>
            <a:r>
              <a:rPr lang="ka-GE" sz="1400" dirty="0" smtClean="0"/>
              <a:t>სარგო, დანამატი და პრემია ჯამურად შეადგენს 90403 (</a:t>
            </a:r>
            <a:r>
              <a:rPr lang="ka-GE" sz="1400" dirty="0" err="1" smtClean="0"/>
              <a:t>ოთხომცდაათი</a:t>
            </a:r>
            <a:r>
              <a:rPr lang="ka-GE" sz="1400" dirty="0" smtClean="0"/>
              <a:t> ათას ოთხას სამი</a:t>
            </a:r>
            <a:r>
              <a:rPr lang="ka-GE" sz="1400" dirty="0" smtClean="0"/>
              <a:t>) ლარს.</a:t>
            </a:r>
          </a:p>
          <a:p>
            <a:pPr algn="just"/>
            <a:r>
              <a:rPr lang="ka-GE" sz="1400" dirty="0" smtClean="0"/>
              <a:t>2. 2021 წლის 1 იანვრიდან 2021 წლის 31 მარტის ჩათვლით, სენაკის რაიონული სასამართლოს თანამდებობის პირებისა და სასამართლოს სხვა თანამშრომლების ქვეყნის შიგნით და ქვეყნის გარეთ ოფიციალურ და სამუშაო ვიზიტებისათვის მივლინების თანხა არ დახარჯულა.</a:t>
            </a:r>
          </a:p>
          <a:p>
            <a:pPr algn="just">
              <a:buNone/>
            </a:pPr>
            <a:endParaRPr lang="en-US" sz="1400" dirty="0"/>
          </a:p>
        </p:txBody>
      </p:sp>
      <p:sp>
        <p:nvSpPr>
          <p:cNvPr id="10" name="შიგთავსის ჩანაცვლების ველი 9"/>
          <p:cNvSpPr>
            <a:spLocks noGrp="1"/>
          </p:cNvSpPr>
          <p:nvPr>
            <p:ph sz="half" idx="2"/>
          </p:nvPr>
        </p:nvSpPr>
        <p:spPr/>
        <p:txBody>
          <a:bodyPr>
            <a:normAutofit/>
          </a:bodyPr>
          <a:lstStyle/>
          <a:p>
            <a:pPr algn="ctr">
              <a:buNone/>
            </a:pPr>
            <a:r>
              <a:rPr lang="ka-GE" sz="1400" b="1" dirty="0" smtClean="0"/>
              <a:t>2021 წელის მეორე კვარტალი</a:t>
            </a:r>
          </a:p>
          <a:p>
            <a:pPr algn="ctr">
              <a:buNone/>
            </a:pPr>
            <a:endParaRPr lang="ka-GE" sz="1400" dirty="0" smtClean="0"/>
          </a:p>
          <a:p>
            <a:r>
              <a:rPr lang="ka-GE" sz="1400" dirty="0" smtClean="0"/>
              <a:t>1. 2021 წლის 1 აპრილიდან 2021 წლის 30 ივნისის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43858 (ორმოცდასამი ათას </a:t>
            </a:r>
            <a:r>
              <a:rPr lang="ka-GE" sz="1400" dirty="0" smtClean="0"/>
              <a:t>რვაას ორმოცდათვრამეტი</a:t>
            </a:r>
            <a:r>
              <a:rPr lang="ka-GE" sz="1400" dirty="0" smtClean="0"/>
              <a:t>) ლარს, ხოლო სხვა თანამდებობაზე გაცემული სარგო, დანამატი და პრემია ჯამურად შეადგენს 75829 (სამოცდათხუთმეტი ათას </a:t>
            </a:r>
            <a:r>
              <a:rPr lang="ka-GE" sz="1400" dirty="0" smtClean="0"/>
              <a:t>რვაას ოცდაცხრა</a:t>
            </a:r>
            <a:r>
              <a:rPr lang="ka-GE" sz="1400" dirty="0" smtClean="0"/>
              <a:t>) ლარს.</a:t>
            </a:r>
          </a:p>
          <a:p>
            <a:r>
              <a:rPr lang="ka-GE" sz="1400" dirty="0" smtClean="0"/>
              <a:t>2. 2021 წლის 1 აპრილიდან 2021 წლის 30 ივნისის ჩათვლით, სენაკის რაიონული სასამართლოს თანამდებობის პირებისა და სასამართლოს სხვა თანამშრომლების ქვეყნის შიგნით და ქვეყნის გარეთ ოფიციალურ და სამუშაო ვიზიტებისათვის მივლინების თანხა არ დახარჯულა.</a:t>
            </a:r>
          </a:p>
          <a:p>
            <a:pPr algn="ctr">
              <a:buNone/>
            </a:pPr>
            <a:endParaRPr lang="en-US"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p:txBody>
          <a:bodyPr>
            <a:normAutofit/>
          </a:bodyPr>
          <a:lstStyle/>
          <a:p>
            <a:pPr algn="ctr"/>
            <a:r>
              <a:rPr lang="ka-GE" sz="1800" dirty="0" smtClean="0"/>
              <a:t>კვარტალური მონაცემები</a:t>
            </a:r>
            <a:br>
              <a:rPr lang="ka-GE" sz="1800" dirty="0" smtClean="0"/>
            </a:br>
            <a:r>
              <a:rPr lang="ka-GE" sz="1800" dirty="0" smtClean="0"/>
              <a:t>დაფინანსება და ხარჯთაღრიცხვა</a:t>
            </a:r>
            <a:endParaRPr lang="en-US" sz="1800" dirty="0"/>
          </a:p>
        </p:txBody>
      </p:sp>
      <p:sp>
        <p:nvSpPr>
          <p:cNvPr id="6" name="შიგთავსის ჩანაცვლების ველი 5"/>
          <p:cNvSpPr>
            <a:spLocks noGrp="1"/>
          </p:cNvSpPr>
          <p:nvPr>
            <p:ph sz="half" idx="1"/>
          </p:nvPr>
        </p:nvSpPr>
        <p:spPr/>
        <p:txBody>
          <a:bodyPr>
            <a:normAutofit/>
          </a:bodyPr>
          <a:lstStyle/>
          <a:p>
            <a:pPr algn="ctr">
              <a:buNone/>
            </a:pPr>
            <a:r>
              <a:rPr lang="ka-GE" sz="1400" b="1" dirty="0" smtClean="0"/>
              <a:t>2021 წლის მესამე კვარტალი</a:t>
            </a:r>
          </a:p>
          <a:p>
            <a:pPr algn="ctr">
              <a:buNone/>
            </a:pPr>
            <a:endParaRPr lang="ka-GE" sz="1400" dirty="0" smtClean="0"/>
          </a:p>
          <a:p>
            <a:pPr algn="just"/>
            <a:r>
              <a:rPr lang="ka-GE" sz="1400" dirty="0" smtClean="0"/>
              <a:t>1. 2021 წლის 1 ივლისიდან 2021 წლის 30 სექტემბრის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33580 (ოცდაცამეტი ათას ხუთას ოთხმოც) ლარს, ხოლო სხვა თანამშრომლებზე გაცემული სარგო, დანამატი და პრემია ჯამურად შეადგენს 69017 (სამოცდაცხრა ათას ჩვიდმეტი) ლარს.</a:t>
            </a:r>
          </a:p>
          <a:p>
            <a:pPr algn="just"/>
            <a:r>
              <a:rPr lang="ka-GE" sz="1400" dirty="0" smtClean="0"/>
              <a:t>2. 2021 წლის 1 ივლისიდან 2021 წლის 30 სექტემბრის ჩათვლით, სენაკის რაიონული სასამართლოს თანამდებობის პირებისა და სასამართლოს სხვა თანამშრომლების ქვეყნის </a:t>
            </a:r>
            <a:r>
              <a:rPr lang="ka-GE" sz="1400" dirty="0" smtClean="0"/>
              <a:t>შიგნით </a:t>
            </a:r>
            <a:r>
              <a:rPr lang="ka-GE" sz="1400" dirty="0" smtClean="0"/>
              <a:t>და ქვეყნის გარეთ ოფიციალურ და სამუშაო ვიზიტებისათვის მივლინების თანხა არ დახარჯულა.</a:t>
            </a:r>
          </a:p>
          <a:p>
            <a:pPr algn="ctr">
              <a:buNone/>
            </a:pPr>
            <a:endParaRPr lang="en-US" sz="1400" dirty="0"/>
          </a:p>
        </p:txBody>
      </p:sp>
      <p:sp>
        <p:nvSpPr>
          <p:cNvPr id="7" name="შიგთავსის ჩანაცვლების ველი 6"/>
          <p:cNvSpPr>
            <a:spLocks noGrp="1"/>
          </p:cNvSpPr>
          <p:nvPr>
            <p:ph sz="half" idx="2"/>
          </p:nvPr>
        </p:nvSpPr>
        <p:spPr/>
        <p:txBody>
          <a:bodyPr>
            <a:normAutofit/>
          </a:bodyPr>
          <a:lstStyle/>
          <a:p>
            <a:pPr algn="ctr">
              <a:buNone/>
            </a:pPr>
            <a:r>
              <a:rPr lang="ka-GE" sz="1400" b="1" dirty="0" smtClean="0"/>
              <a:t>2021 წლის მეოთხე კვარტალი</a:t>
            </a:r>
          </a:p>
          <a:p>
            <a:pPr algn="ctr">
              <a:buNone/>
            </a:pPr>
            <a:endParaRPr lang="ka-GE" sz="1400" dirty="0" smtClean="0"/>
          </a:p>
          <a:p>
            <a:pPr algn="just"/>
            <a:r>
              <a:rPr lang="ka-GE" sz="1400" dirty="0" smtClean="0"/>
              <a:t>2021 წლის 1 ოქტომბრიდან 2021 წლის 31 დეკემბრის ჩათვლით, სენაკის რაიონული სასამართლოს თანამდებობის პირებზე გაცემული სარგო, დანამატი და პრემია ჯამურად შეადგენს 44110 (ორმოცდაოთხი ათას </a:t>
            </a:r>
            <a:r>
              <a:rPr lang="ka-GE" sz="1400" dirty="0" smtClean="0"/>
              <a:t>ას ათი</a:t>
            </a:r>
            <a:r>
              <a:rPr lang="ka-GE" sz="1400" dirty="0" smtClean="0"/>
              <a:t>) ლარს, ხოლო სხვა თანამშრომლებზე გაცემული სარგო, დანამატი და პრემია ჯამურად შეადგენს 92591 (ოთხმოცდათორმეტი ათას </a:t>
            </a:r>
            <a:r>
              <a:rPr lang="ka-GE" sz="1400" dirty="0" smtClean="0"/>
              <a:t>ხუთას ოთხმოცდათერთმეტი</a:t>
            </a:r>
            <a:r>
              <a:rPr lang="ka-GE" sz="1400" dirty="0" smtClean="0"/>
              <a:t>) ლარს.</a:t>
            </a:r>
          </a:p>
          <a:p>
            <a:pPr algn="just"/>
            <a:r>
              <a:rPr lang="ka-GE" sz="1400" dirty="0" smtClean="0"/>
              <a:t>2021 წლის 1 ოქტომბრიდან 2021 წლის 31 დეკემბრის ჩათვლით, სენაკის რაიონული სასამართლოს თანამდებობის პირებისა და სასამართლოს მიერ სხვა თანამშრომლების ქვეყნის შიგნით და ქვეყნის გარეთ ოფიციალური და სამუშაო ვიზიტებისათვის მივლინების თანხა არ დახარჯულა.</a:t>
            </a:r>
          </a:p>
          <a:p>
            <a:pPr algn="ctr">
              <a:buNone/>
            </a:pP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idx="4294967295"/>
          </p:nvPr>
        </p:nvSpPr>
        <p:spPr>
          <a:xfrm>
            <a:off x="685800" y="254000"/>
            <a:ext cx="7848600" cy="1143000"/>
          </a:xfrm>
        </p:spPr>
        <p:txBody>
          <a:bodyPr>
            <a:noAutofit/>
          </a:bodyPr>
          <a:lstStyle/>
          <a:p>
            <a:pPr algn="ctr"/>
            <a:r>
              <a:rPr lang="ka-GE" sz="2800" dirty="0" smtClean="0"/>
              <a:t>სენაკის რაიონული (მათ შორის აბაშისა და მარტვილის მაგისტრატი) სასამართლო</a:t>
            </a:r>
            <a:endParaRPr lang="en-US" sz="2800" dirty="0"/>
          </a:p>
        </p:txBody>
      </p:sp>
      <p:sp>
        <p:nvSpPr>
          <p:cNvPr id="3" name="შიგთავსის ჩანაცვლების ველი 2"/>
          <p:cNvSpPr>
            <a:spLocks noGrp="1"/>
          </p:cNvSpPr>
          <p:nvPr>
            <p:ph idx="4294967295"/>
          </p:nvPr>
        </p:nvSpPr>
        <p:spPr>
          <a:xfrm>
            <a:off x="685800" y="1646238"/>
            <a:ext cx="7696200" cy="4525962"/>
          </a:xfrm>
        </p:spPr>
        <p:txBody>
          <a:bodyPr/>
          <a:lstStyle/>
          <a:p>
            <a:pPr algn="ctr">
              <a:buNone/>
            </a:pPr>
            <a:endParaRPr lang="ka-GE" sz="2800" dirty="0" smtClean="0"/>
          </a:p>
          <a:p>
            <a:pPr algn="ctr">
              <a:buNone/>
            </a:pPr>
            <a:r>
              <a:rPr lang="ka-GE" sz="2000" dirty="0" smtClean="0"/>
              <a:t>სამოსამართლო საქმიანობას 2021 წელში სენაკის რაიონულ (მათ შორის აბაშისა და მარტვილის მაგისტრატ) სასამართლოში ახორციელებდა 2 (ორი) მოსამართლე.</a:t>
            </a:r>
            <a:endParaRPr lang="en-US" sz="2000" dirty="0" smtClean="0"/>
          </a:p>
          <a:p>
            <a:pPr algn="ctr">
              <a:buNone/>
            </a:pPr>
            <a:endParaRPr lang="ka-GE" sz="2000" dirty="0" smtClean="0"/>
          </a:p>
          <a:p>
            <a:pPr algn="just">
              <a:buNone/>
            </a:pPr>
            <a:endParaRPr lang="ka-GE" sz="2000" dirty="0" smtClean="0"/>
          </a:p>
          <a:p>
            <a:pPr algn="ctr"/>
            <a:r>
              <a:rPr lang="ka-GE" sz="2000" dirty="0" smtClean="0"/>
              <a:t>რაიონული სასამართლოს </a:t>
            </a:r>
            <a:r>
              <a:rPr lang="en-US" sz="2000" dirty="0" smtClean="0"/>
              <a:t>1 (</a:t>
            </a:r>
            <a:r>
              <a:rPr lang="ka-GE" sz="2000" dirty="0" smtClean="0"/>
              <a:t>ერთი</a:t>
            </a:r>
            <a:r>
              <a:rPr lang="en-US" sz="2000" dirty="0" smtClean="0"/>
              <a:t>)</a:t>
            </a:r>
            <a:r>
              <a:rPr lang="ka-GE" sz="2000" dirty="0" smtClean="0"/>
              <a:t> მოსამართლე (თავმჯდომარე)</a:t>
            </a:r>
            <a:r>
              <a:rPr lang="en-US" sz="2000" dirty="0" smtClean="0"/>
              <a:t>.</a:t>
            </a:r>
          </a:p>
          <a:p>
            <a:pPr algn="ctr"/>
            <a:endParaRPr lang="ka-GE" sz="2000" dirty="0" smtClean="0"/>
          </a:p>
          <a:p>
            <a:pPr algn="ctr">
              <a:buNone/>
            </a:pPr>
            <a:endParaRPr lang="ka-GE" sz="2000" dirty="0" smtClean="0"/>
          </a:p>
          <a:p>
            <a:pPr algn="ctr"/>
            <a:r>
              <a:rPr lang="ka-GE" sz="2000" dirty="0" smtClean="0"/>
              <a:t>მაგისტრატი სასამართლოს </a:t>
            </a:r>
            <a:r>
              <a:rPr lang="en-US" sz="2000" dirty="0" smtClean="0"/>
              <a:t>1 (</a:t>
            </a:r>
            <a:r>
              <a:rPr lang="ka-GE" sz="2000" dirty="0" smtClean="0"/>
              <a:t>ერთი</a:t>
            </a:r>
            <a:r>
              <a:rPr lang="en-US" sz="2000" dirty="0" smtClean="0"/>
              <a:t>)</a:t>
            </a:r>
            <a:r>
              <a:rPr lang="ka-GE" sz="2000" dirty="0" smtClean="0"/>
              <a:t> მოსამართლე</a:t>
            </a:r>
            <a:r>
              <a:rPr lang="en-US" sz="2000" dirty="0" smtClean="0"/>
              <a:t>.</a:t>
            </a:r>
            <a:endParaRPr lang="ka-GE" sz="2400" dirty="0" smtClean="0"/>
          </a:p>
          <a:p>
            <a:pPr>
              <a:buNone/>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ctrTitle"/>
          </p:nvPr>
        </p:nvSpPr>
        <p:spPr>
          <a:xfrm>
            <a:off x="464234" y="381001"/>
            <a:ext cx="8070166" cy="1752599"/>
          </a:xfrm>
        </p:spPr>
        <p:txBody>
          <a:bodyPr>
            <a:normAutofit/>
          </a:bodyPr>
          <a:lstStyle/>
          <a:p>
            <a:pPr algn="ctr"/>
            <a:r>
              <a:rPr lang="ka-GE" sz="1800" dirty="0" smtClean="0"/>
              <a:t>ავტოსატრანსპორტო საშუალებები</a:t>
            </a:r>
            <a:endParaRPr lang="en-US" sz="1800" dirty="0"/>
          </a:p>
        </p:txBody>
      </p:sp>
      <p:sp>
        <p:nvSpPr>
          <p:cNvPr id="8" name="სუბტიტრი 7"/>
          <p:cNvSpPr>
            <a:spLocks noGrp="1"/>
          </p:cNvSpPr>
          <p:nvPr>
            <p:ph type="subTitle" idx="1"/>
          </p:nvPr>
        </p:nvSpPr>
        <p:spPr/>
        <p:txBody>
          <a:bodyPr>
            <a:normAutofit/>
          </a:bodyPr>
          <a:lstStyle/>
          <a:p>
            <a:r>
              <a:rPr lang="ka-GE" sz="1100" dirty="0" smtClean="0"/>
              <a:t>სენაკის რაიონული სასამართლოს სარგებლობაშია შემდეგი ავტოსატრანსპორტო საშუალებები:</a:t>
            </a:r>
          </a:p>
          <a:p>
            <a:r>
              <a:rPr lang="en-US" sz="1100" dirty="0" smtClean="0"/>
              <a:t>KIA-OPTIMA 2012</a:t>
            </a:r>
          </a:p>
          <a:p>
            <a:r>
              <a:rPr lang="en-US" sz="1100" dirty="0" smtClean="0"/>
              <a:t>HYUNDAI-I10 2014</a:t>
            </a:r>
          </a:p>
          <a:p>
            <a:r>
              <a:rPr lang="ka-GE" sz="1100" dirty="0" smtClean="0"/>
              <a:t>2021 წლის 1 იანვრიდან 2021 წლის 31 დეკემბრის ჩათლით სენაკის რაიონული სასამართლოს სარგებლობაში არსებულ ავტოსატრანსპორტო საშუალებებზე გაწეული ტექნიკური მომსახურების ხარჯი შეადგენს 18458,13 ლარს, ხოლო საწვავით უზრუნველყოფაზე გაწეული ხარჯი შეადგენს 15010,76 ლარს.</a:t>
            </a:r>
            <a:endParaRPr lang="en-US" sz="11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სათაური 4"/>
          <p:cNvSpPr>
            <a:spLocks noGrp="1"/>
          </p:cNvSpPr>
          <p:nvPr>
            <p:ph type="title"/>
          </p:nvPr>
        </p:nvSpPr>
        <p:spPr/>
        <p:txBody>
          <a:bodyPr>
            <a:noAutofit/>
          </a:bodyPr>
          <a:lstStyle/>
          <a:p>
            <a:pPr algn="ctr"/>
            <a:r>
              <a:rPr lang="ka-GE" sz="3200" dirty="0" smtClean="0"/>
              <a:t>2021 წლის სტატისტიკური მონაცემები</a:t>
            </a:r>
            <a:endParaRPr lang="en-US" sz="3200" dirty="0"/>
          </a:p>
        </p:txBody>
      </p:sp>
      <p:pic>
        <p:nvPicPr>
          <p:cNvPr id="7" name="შიგთავსის ჩანაცვლების ველი 6" descr="1481877731_სტატისტიკა.jpg"/>
          <p:cNvPicPr>
            <a:picLocks noGrp="1" noChangeAspect="1"/>
          </p:cNvPicPr>
          <p:nvPr>
            <p:ph idx="1"/>
          </p:nvPr>
        </p:nvPicPr>
        <p:blipFill>
          <a:blip r:embed="rId2"/>
          <a:stretch>
            <a:fillRect/>
          </a:stretch>
        </p:blipFill>
        <p:spPr>
          <a:xfrm>
            <a:off x="1428750" y="2266156"/>
            <a:ext cx="6286500" cy="3286125"/>
          </a:xfr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508464"/>
          </a:xfrm>
        </p:spPr>
        <p:txBody>
          <a:bodyPr>
            <a:normAutofit/>
          </a:bodyPr>
          <a:lstStyle/>
          <a:p>
            <a:pPr algn="ctr"/>
            <a:r>
              <a:rPr lang="ka-GE" sz="1100" dirty="0" smtClean="0"/>
              <a:t>2021 წლის სტატისტიკური მონაცემები სისხლის სამართლის საქმეებზე</a:t>
            </a:r>
            <a:endParaRPr lang="en-US" sz="1100" dirty="0"/>
          </a:p>
        </p:txBody>
      </p:sp>
      <p:graphicFrame>
        <p:nvGraphicFramePr>
          <p:cNvPr id="4" name="შიგთავსის ჩანაცვლების ველი 3"/>
          <p:cNvGraphicFramePr>
            <a:graphicFrameLocks noGrp="1"/>
          </p:cNvGraphicFramePr>
          <p:nvPr>
            <p:ph idx="1"/>
          </p:nvPr>
        </p:nvGraphicFramePr>
        <p:xfrm>
          <a:off x="457200" y="914403"/>
          <a:ext cx="8229600" cy="4931727"/>
        </p:xfrm>
        <a:graphic>
          <a:graphicData uri="http://schemas.openxmlformats.org/drawingml/2006/table">
            <a:tbl>
              <a:tblPr firstRow="1" bandRow="1">
                <a:tableStyleId>{5C22544A-7EE6-4342-B048-85BDC9FD1C3A}</a:tableStyleId>
              </a:tblPr>
              <a:tblGrid>
                <a:gridCol w="381000"/>
                <a:gridCol w="2362200"/>
                <a:gridCol w="914400"/>
                <a:gridCol w="990600"/>
                <a:gridCol w="838200"/>
                <a:gridCol w="838200"/>
                <a:gridCol w="876300"/>
                <a:gridCol w="1028700"/>
              </a:tblGrid>
              <a:tr h="419629">
                <a:tc gridSpan="8">
                  <a:txBody>
                    <a:bodyPr/>
                    <a:lstStyle/>
                    <a:p>
                      <a:pPr algn="ctr"/>
                      <a:r>
                        <a:rPr lang="ka-GE" sz="1400" b="1" dirty="0" smtClean="0">
                          <a:solidFill>
                            <a:schemeClr val="tx1"/>
                          </a:solidFill>
                        </a:rPr>
                        <a:t>სენაკის რაიონული (მათ შორის აბაშისა და მარტვილის მაგისტრატი) სასამართლო</a:t>
                      </a:r>
                      <a:endParaRPr lang="en-US" sz="1400" b="1"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r>
              <a:tr h="419629">
                <a:tc>
                  <a:txBody>
                    <a:bodyPr/>
                    <a:lstStyle/>
                    <a:p>
                      <a:pPr algn="ctr"/>
                      <a:endParaRPr lang="en-US" sz="1100" dirty="0"/>
                    </a:p>
                  </a:txBody>
                  <a:tcPr/>
                </a:tc>
                <a:tc>
                  <a:txBody>
                    <a:bodyPr/>
                    <a:lstStyle/>
                    <a:p>
                      <a:pPr algn="ctr"/>
                      <a:endParaRPr lang="en-US" sz="1100" b="1" dirty="0"/>
                    </a:p>
                  </a:txBody>
                  <a:tcPr/>
                </a:tc>
                <a:tc gridSpan="2">
                  <a:txBody>
                    <a:bodyPr/>
                    <a:lstStyle/>
                    <a:p>
                      <a:pPr algn="ctr"/>
                      <a:r>
                        <a:rPr lang="ka-GE" sz="1100" b="1" dirty="0" smtClean="0"/>
                        <a:t>სენაკის რაიონული სასამართლო</a:t>
                      </a:r>
                      <a:r>
                        <a:rPr lang="ka-GE" sz="1100" b="1" baseline="0" dirty="0" smtClean="0"/>
                        <a:t> - 2021 წელი</a:t>
                      </a:r>
                      <a:endParaRPr lang="en-US" sz="1100" b="1" dirty="0"/>
                    </a:p>
                  </a:txBody>
                  <a:tcPr/>
                </a:tc>
                <a:tc hMerge="1">
                  <a:txBody>
                    <a:bodyPr/>
                    <a:lstStyle/>
                    <a:p>
                      <a:pPr algn="ctr"/>
                      <a:endParaRPr lang="en-US" sz="1100" dirty="0"/>
                    </a:p>
                  </a:txBody>
                  <a:tcPr/>
                </a:tc>
                <a:tc gridSpan="2">
                  <a:txBody>
                    <a:bodyPr/>
                    <a:lstStyle/>
                    <a:p>
                      <a:pPr algn="ctr"/>
                      <a:r>
                        <a:rPr lang="ka-GE" sz="1100" b="1" dirty="0" smtClean="0"/>
                        <a:t>აბაშის</a:t>
                      </a:r>
                      <a:r>
                        <a:rPr lang="ka-GE" sz="1100" b="1" baseline="0" dirty="0" smtClean="0"/>
                        <a:t> მაგისტრატი სასამართლო - 2021 წელი</a:t>
                      </a:r>
                      <a:endParaRPr lang="en-US" sz="1100" b="1" dirty="0"/>
                    </a:p>
                  </a:txBody>
                  <a:tcPr/>
                </a:tc>
                <a:tc hMerge="1">
                  <a:txBody>
                    <a:bodyPr/>
                    <a:lstStyle/>
                    <a:p>
                      <a:pPr algn="ctr"/>
                      <a:endParaRPr lang="en-US" sz="1100"/>
                    </a:p>
                  </a:txBody>
                  <a:tcPr/>
                </a:tc>
                <a:tc gridSpan="2">
                  <a:txBody>
                    <a:bodyPr/>
                    <a:lstStyle/>
                    <a:p>
                      <a:pPr algn="ctr"/>
                      <a:r>
                        <a:rPr lang="ka-GE" sz="1100" b="1" dirty="0" smtClean="0"/>
                        <a:t>მარტვილის მაგისტრატი სასამართლო - 2021 წელი</a:t>
                      </a:r>
                      <a:endParaRPr lang="en-US" sz="1100" b="1" dirty="0"/>
                    </a:p>
                  </a:txBody>
                  <a:tcPr/>
                </a:tc>
                <a:tc hMerge="1">
                  <a:txBody>
                    <a:bodyPr/>
                    <a:lstStyle/>
                    <a:p>
                      <a:pPr algn="ctr"/>
                      <a:endParaRPr lang="en-US" sz="1100"/>
                    </a:p>
                  </a:txBody>
                  <a:tcPr/>
                </a:tc>
              </a:tr>
              <a:tr h="41962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N</a:t>
                      </a:r>
                      <a:endParaRPr lang="en-US" sz="1100" b="1" dirty="0" smtClean="0"/>
                    </a:p>
                    <a:p>
                      <a:pPr algn="ct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ძირითადი</a:t>
                      </a:r>
                      <a:r>
                        <a:rPr lang="ka-GE" sz="1100" b="1" baseline="0" dirty="0" smtClean="0"/>
                        <a:t> მაჩვენებელი</a:t>
                      </a:r>
                      <a:endParaRPr lang="en-US" sz="1100" b="1" dirty="0" smtClean="0"/>
                    </a:p>
                    <a:p>
                      <a:pPr algn="ctr"/>
                      <a:endParaRPr lang="en-US" sz="1100" b="1" dirty="0"/>
                    </a:p>
                  </a:txBody>
                  <a:tcPr/>
                </a:tc>
                <a:tc>
                  <a:txBody>
                    <a:bodyPr/>
                    <a:lstStyle/>
                    <a:p>
                      <a:pPr algn="ctr"/>
                      <a:r>
                        <a:rPr lang="ka-GE" sz="1100" b="1" dirty="0" smtClean="0"/>
                        <a:t>საქმე</a:t>
                      </a:r>
                      <a:endParaRPr lang="en-US" sz="1100" b="1" dirty="0"/>
                    </a:p>
                  </a:txBody>
                  <a:tcPr/>
                </a:tc>
                <a:tc>
                  <a:txBody>
                    <a:bodyPr/>
                    <a:lstStyle/>
                    <a:p>
                      <a:pPr algn="ctr"/>
                      <a:r>
                        <a:rPr lang="ka-GE" sz="1100" b="1" dirty="0" smtClean="0"/>
                        <a:t>პირი</a:t>
                      </a:r>
                      <a:endParaRPr lang="en-US" sz="1100" b="1" dirty="0"/>
                    </a:p>
                  </a:txBody>
                  <a:tcPr/>
                </a:tc>
                <a:tc>
                  <a:txBody>
                    <a:bodyPr/>
                    <a:lstStyle/>
                    <a:p>
                      <a:pPr algn="ctr"/>
                      <a:r>
                        <a:rPr lang="ka-GE" sz="1100" b="1" dirty="0" smtClean="0"/>
                        <a:t>საქმე</a:t>
                      </a:r>
                      <a:endParaRPr lang="en-US" sz="1100" b="1" dirty="0"/>
                    </a:p>
                  </a:txBody>
                  <a:tcPr/>
                </a:tc>
                <a:tc>
                  <a:txBody>
                    <a:bodyPr/>
                    <a:lstStyle/>
                    <a:p>
                      <a:pPr algn="ctr"/>
                      <a:r>
                        <a:rPr lang="ka-GE" sz="1100" b="1" dirty="0" smtClean="0"/>
                        <a:t>პირი</a:t>
                      </a:r>
                      <a:endParaRPr lang="en-US" sz="1100" b="1" dirty="0"/>
                    </a:p>
                  </a:txBody>
                  <a:tcPr/>
                </a:tc>
                <a:tc>
                  <a:txBody>
                    <a:bodyPr/>
                    <a:lstStyle/>
                    <a:p>
                      <a:pPr algn="ctr"/>
                      <a:r>
                        <a:rPr lang="ka-GE" sz="1100" b="1" dirty="0" smtClean="0"/>
                        <a:t>საქმე</a:t>
                      </a:r>
                      <a:endParaRPr lang="en-US" sz="1100" b="1" dirty="0"/>
                    </a:p>
                  </a:txBody>
                  <a:tcPr/>
                </a:tc>
                <a:tc>
                  <a:txBody>
                    <a:bodyPr/>
                    <a:lstStyle/>
                    <a:p>
                      <a:pPr algn="ctr"/>
                      <a:r>
                        <a:rPr lang="ka-GE" sz="1100" b="1" dirty="0" smtClean="0"/>
                        <a:t>პირი</a:t>
                      </a:r>
                      <a:endParaRPr lang="en-US" sz="1100" b="1" dirty="0"/>
                    </a:p>
                  </a:txBody>
                  <a:tcPr/>
                </a:tc>
              </a:tr>
              <a:tr h="250928">
                <a:tc>
                  <a:txBody>
                    <a:bodyPr/>
                    <a:lstStyle/>
                    <a:p>
                      <a:pPr algn="ctr"/>
                      <a:r>
                        <a:rPr lang="ka-GE" sz="1100" b="1" dirty="0" smtClean="0"/>
                        <a:t>1</a:t>
                      </a:r>
                      <a:endParaRPr lang="en-US" sz="1100" b="1" dirty="0"/>
                    </a:p>
                  </a:txBody>
                  <a:tcPr/>
                </a:tc>
                <a:tc>
                  <a:txBody>
                    <a:bodyPr/>
                    <a:lstStyle/>
                    <a:p>
                      <a:pPr algn="ctr"/>
                      <a:r>
                        <a:rPr lang="ka-GE" sz="1100" b="1" dirty="0" smtClean="0"/>
                        <a:t>სულ შემოვიდა</a:t>
                      </a:r>
                      <a:endParaRPr lang="en-US" sz="1100" b="1" dirty="0"/>
                    </a:p>
                  </a:txBody>
                  <a:tcPr/>
                </a:tc>
                <a:tc>
                  <a:txBody>
                    <a:bodyPr/>
                    <a:lstStyle/>
                    <a:p>
                      <a:pPr algn="ctr"/>
                      <a:r>
                        <a:rPr lang="ka-GE" sz="1100" dirty="0" smtClean="0"/>
                        <a:t>153</a:t>
                      </a:r>
                      <a:endParaRPr lang="en-US" sz="1100" dirty="0"/>
                    </a:p>
                  </a:txBody>
                  <a:tcPr/>
                </a:tc>
                <a:tc>
                  <a:txBody>
                    <a:bodyPr/>
                    <a:lstStyle/>
                    <a:p>
                      <a:pPr algn="ctr"/>
                      <a:r>
                        <a:rPr lang="ka-GE" sz="1100" dirty="0" smtClean="0"/>
                        <a:t>165</a:t>
                      </a:r>
                      <a:endParaRPr lang="en-US" sz="1100" dirty="0"/>
                    </a:p>
                  </a:txBody>
                  <a:tcPr/>
                </a:tc>
                <a:tc>
                  <a:txBody>
                    <a:bodyPr/>
                    <a:lstStyle/>
                    <a:p>
                      <a:pPr algn="ctr"/>
                      <a:r>
                        <a:rPr lang="ka-GE" sz="1100" dirty="0" smtClean="0"/>
                        <a:t>65</a:t>
                      </a:r>
                      <a:endParaRPr lang="en-US" sz="1100" dirty="0"/>
                    </a:p>
                  </a:txBody>
                  <a:tcPr/>
                </a:tc>
                <a:tc>
                  <a:txBody>
                    <a:bodyPr/>
                    <a:lstStyle/>
                    <a:p>
                      <a:pPr algn="ctr"/>
                      <a:r>
                        <a:rPr lang="ka-GE" sz="1100" dirty="0" smtClean="0"/>
                        <a:t>71</a:t>
                      </a:r>
                      <a:endParaRPr lang="en-US" sz="1100" dirty="0"/>
                    </a:p>
                  </a:txBody>
                  <a:tcPr/>
                </a:tc>
                <a:tc>
                  <a:txBody>
                    <a:bodyPr/>
                    <a:lstStyle/>
                    <a:p>
                      <a:pPr algn="ctr"/>
                      <a:r>
                        <a:rPr lang="ka-GE" sz="1100" dirty="0" smtClean="0"/>
                        <a:t>100</a:t>
                      </a:r>
                      <a:endParaRPr lang="en-US" sz="1100" dirty="0"/>
                    </a:p>
                  </a:txBody>
                  <a:tcPr/>
                </a:tc>
                <a:tc>
                  <a:txBody>
                    <a:bodyPr/>
                    <a:lstStyle/>
                    <a:p>
                      <a:pPr algn="ctr"/>
                      <a:r>
                        <a:rPr lang="ka-GE" sz="1100" dirty="0" smtClean="0"/>
                        <a:t>101</a:t>
                      </a:r>
                      <a:endParaRPr lang="en-US" sz="1100" dirty="0"/>
                    </a:p>
                  </a:txBody>
                  <a:tcPr/>
                </a:tc>
              </a:tr>
              <a:tr h="220448">
                <a:tc>
                  <a:txBody>
                    <a:bodyPr/>
                    <a:lstStyle/>
                    <a:p>
                      <a:pPr algn="ctr"/>
                      <a:r>
                        <a:rPr lang="ka-GE" sz="1100" b="1" dirty="0" smtClean="0"/>
                        <a:t>2</a:t>
                      </a:r>
                      <a:endParaRPr lang="en-US" sz="1100" b="1" dirty="0"/>
                    </a:p>
                  </a:txBody>
                  <a:tcPr/>
                </a:tc>
                <a:tc>
                  <a:txBody>
                    <a:bodyPr/>
                    <a:lstStyle/>
                    <a:p>
                      <a:pPr algn="ctr"/>
                      <a:r>
                        <a:rPr lang="ka-GE" sz="1100" b="1" dirty="0" smtClean="0"/>
                        <a:t>სულ დამთავრდა</a:t>
                      </a:r>
                      <a:endParaRPr lang="en-US" sz="1100" b="1" dirty="0"/>
                    </a:p>
                  </a:txBody>
                  <a:tcPr/>
                </a:tc>
                <a:tc>
                  <a:txBody>
                    <a:bodyPr/>
                    <a:lstStyle/>
                    <a:p>
                      <a:pPr algn="ctr"/>
                      <a:r>
                        <a:rPr lang="ka-GE" sz="1100" dirty="0" smtClean="0"/>
                        <a:t>148</a:t>
                      </a:r>
                      <a:endParaRPr lang="en-US" sz="1100" dirty="0"/>
                    </a:p>
                  </a:txBody>
                  <a:tcPr/>
                </a:tc>
                <a:tc>
                  <a:txBody>
                    <a:bodyPr/>
                    <a:lstStyle/>
                    <a:p>
                      <a:pPr algn="ctr"/>
                      <a:r>
                        <a:rPr lang="ka-GE" sz="1100" dirty="0" smtClean="0"/>
                        <a:t>156</a:t>
                      </a:r>
                      <a:endParaRPr lang="en-US" sz="1100" dirty="0"/>
                    </a:p>
                  </a:txBody>
                  <a:tcPr/>
                </a:tc>
                <a:tc>
                  <a:txBody>
                    <a:bodyPr/>
                    <a:lstStyle/>
                    <a:p>
                      <a:pPr algn="ctr"/>
                      <a:r>
                        <a:rPr lang="ka-GE" sz="1100" dirty="0" smtClean="0"/>
                        <a:t>65</a:t>
                      </a:r>
                      <a:endParaRPr lang="en-US" sz="1100" dirty="0"/>
                    </a:p>
                  </a:txBody>
                  <a:tcPr/>
                </a:tc>
                <a:tc>
                  <a:txBody>
                    <a:bodyPr/>
                    <a:lstStyle/>
                    <a:p>
                      <a:pPr algn="ctr"/>
                      <a:r>
                        <a:rPr lang="ka-GE" sz="1100" dirty="0" smtClean="0"/>
                        <a:t>71</a:t>
                      </a:r>
                      <a:endParaRPr lang="en-US" sz="1100" dirty="0"/>
                    </a:p>
                  </a:txBody>
                  <a:tcPr/>
                </a:tc>
                <a:tc>
                  <a:txBody>
                    <a:bodyPr/>
                    <a:lstStyle/>
                    <a:p>
                      <a:pPr algn="ctr"/>
                      <a:r>
                        <a:rPr lang="ka-GE" sz="1100" dirty="0" smtClean="0"/>
                        <a:t>100</a:t>
                      </a:r>
                      <a:endParaRPr lang="en-US" sz="1100" dirty="0"/>
                    </a:p>
                  </a:txBody>
                  <a:tcPr/>
                </a:tc>
                <a:tc>
                  <a:txBody>
                    <a:bodyPr/>
                    <a:lstStyle/>
                    <a:p>
                      <a:pPr algn="ctr"/>
                      <a:r>
                        <a:rPr lang="ka-GE" sz="1100" dirty="0" smtClean="0"/>
                        <a:t>101</a:t>
                      </a:r>
                      <a:endParaRPr lang="en-US" sz="1100" dirty="0"/>
                    </a:p>
                  </a:txBody>
                  <a:tcPr/>
                </a:tc>
              </a:tr>
              <a:tr h="419629">
                <a:tc>
                  <a:txBody>
                    <a:bodyPr/>
                    <a:lstStyle/>
                    <a:p>
                      <a:pPr algn="ctr"/>
                      <a:r>
                        <a:rPr lang="ka-GE" sz="1100" b="1" dirty="0" smtClean="0"/>
                        <a:t>3</a:t>
                      </a:r>
                      <a:endParaRPr lang="en-US" sz="1100" b="1" dirty="0"/>
                    </a:p>
                  </a:txBody>
                  <a:tcPr/>
                </a:tc>
                <a:tc>
                  <a:txBody>
                    <a:bodyPr/>
                    <a:lstStyle/>
                    <a:p>
                      <a:pPr algn="ctr"/>
                      <a:r>
                        <a:rPr lang="ka-GE" sz="1100" b="1" dirty="0" smtClean="0"/>
                        <a:t>გამოტანილია გამამტყუნებელი განაჩენი</a:t>
                      </a:r>
                      <a:endParaRPr lang="en-US" sz="1100" b="1" dirty="0"/>
                    </a:p>
                  </a:txBody>
                  <a:tcPr/>
                </a:tc>
                <a:tc>
                  <a:txBody>
                    <a:bodyPr/>
                    <a:lstStyle/>
                    <a:p>
                      <a:pPr algn="ctr"/>
                      <a:r>
                        <a:rPr lang="ka-GE" sz="1100" dirty="0" smtClean="0"/>
                        <a:t>136</a:t>
                      </a:r>
                      <a:endParaRPr lang="en-US" sz="1100" dirty="0"/>
                    </a:p>
                  </a:txBody>
                  <a:tcPr/>
                </a:tc>
                <a:tc>
                  <a:txBody>
                    <a:bodyPr/>
                    <a:lstStyle/>
                    <a:p>
                      <a:pPr algn="ctr"/>
                      <a:r>
                        <a:rPr lang="ka-GE" sz="1100" dirty="0" smtClean="0"/>
                        <a:t>146</a:t>
                      </a:r>
                      <a:endParaRPr lang="en-US" sz="1100" dirty="0"/>
                    </a:p>
                  </a:txBody>
                  <a:tcPr/>
                </a:tc>
                <a:tc>
                  <a:txBody>
                    <a:bodyPr/>
                    <a:lstStyle/>
                    <a:p>
                      <a:pPr algn="ctr"/>
                      <a:r>
                        <a:rPr lang="ka-GE" sz="1100" dirty="0" smtClean="0"/>
                        <a:t>65</a:t>
                      </a:r>
                      <a:endParaRPr lang="en-US" sz="1100" dirty="0"/>
                    </a:p>
                  </a:txBody>
                  <a:tcPr/>
                </a:tc>
                <a:tc>
                  <a:txBody>
                    <a:bodyPr/>
                    <a:lstStyle/>
                    <a:p>
                      <a:pPr algn="ctr"/>
                      <a:r>
                        <a:rPr lang="ka-GE" sz="1100" dirty="0" smtClean="0"/>
                        <a:t>71</a:t>
                      </a:r>
                      <a:endParaRPr lang="en-US" sz="1100" dirty="0"/>
                    </a:p>
                  </a:txBody>
                  <a:tcPr/>
                </a:tc>
                <a:tc>
                  <a:txBody>
                    <a:bodyPr/>
                    <a:lstStyle/>
                    <a:p>
                      <a:pPr algn="ctr"/>
                      <a:r>
                        <a:rPr lang="ka-GE" sz="1100" dirty="0" smtClean="0"/>
                        <a:t>99</a:t>
                      </a:r>
                      <a:endParaRPr lang="en-US" sz="1100" dirty="0"/>
                    </a:p>
                  </a:txBody>
                  <a:tcPr/>
                </a:tc>
                <a:tc>
                  <a:txBody>
                    <a:bodyPr/>
                    <a:lstStyle/>
                    <a:p>
                      <a:pPr algn="ctr"/>
                      <a:r>
                        <a:rPr lang="ka-GE" sz="1100" dirty="0" smtClean="0"/>
                        <a:t>100</a:t>
                      </a:r>
                      <a:endParaRPr lang="en-US" sz="1100" dirty="0"/>
                    </a:p>
                  </a:txBody>
                  <a:tcPr/>
                </a:tc>
              </a:tr>
              <a:tr h="419629">
                <a:tc>
                  <a:txBody>
                    <a:bodyPr/>
                    <a:lstStyle/>
                    <a:p>
                      <a:pPr algn="ctr"/>
                      <a:r>
                        <a:rPr lang="ka-GE" sz="1100" b="1" dirty="0" smtClean="0"/>
                        <a:t>4</a:t>
                      </a:r>
                      <a:endParaRPr lang="en-US" sz="1100" b="1" dirty="0"/>
                    </a:p>
                  </a:txBody>
                  <a:tcPr/>
                </a:tc>
                <a:tc>
                  <a:txBody>
                    <a:bodyPr/>
                    <a:lstStyle/>
                    <a:p>
                      <a:pPr algn="ctr"/>
                      <a:r>
                        <a:rPr lang="ka-GE" sz="1100" b="1" dirty="0" smtClean="0"/>
                        <a:t>გამოტანილია გამამართლებელი განაჩენი</a:t>
                      </a:r>
                      <a:endParaRPr lang="en-US" sz="1100" b="1" dirty="0"/>
                    </a:p>
                  </a:txBody>
                  <a:tcPr/>
                </a:tc>
                <a:tc>
                  <a:txBody>
                    <a:bodyPr/>
                    <a:lstStyle/>
                    <a:p>
                      <a:pPr algn="ctr"/>
                      <a:r>
                        <a:rPr lang="ka-GE" sz="1100" dirty="0" smtClean="0"/>
                        <a:t>5</a:t>
                      </a:r>
                      <a:endParaRPr lang="en-US" sz="1100" dirty="0"/>
                    </a:p>
                  </a:txBody>
                  <a:tcPr/>
                </a:tc>
                <a:tc>
                  <a:txBody>
                    <a:bodyPr/>
                    <a:lstStyle/>
                    <a:p>
                      <a:pPr algn="ctr"/>
                      <a:r>
                        <a:rPr lang="ka-GE" sz="1100" dirty="0" smtClean="0"/>
                        <a:t>5</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r>
              <a:tr h="419629">
                <a:tc>
                  <a:txBody>
                    <a:bodyPr/>
                    <a:lstStyle/>
                    <a:p>
                      <a:pPr algn="ctr"/>
                      <a:r>
                        <a:rPr lang="ka-GE" sz="1100" b="1" dirty="0" smtClean="0"/>
                        <a:t>5</a:t>
                      </a:r>
                      <a:endParaRPr lang="en-US" sz="1100" b="1" dirty="0"/>
                    </a:p>
                  </a:txBody>
                  <a:tcPr/>
                </a:tc>
                <a:tc>
                  <a:txBody>
                    <a:bodyPr/>
                    <a:lstStyle/>
                    <a:p>
                      <a:pPr algn="ctr"/>
                      <a:r>
                        <a:rPr lang="ka-GE" sz="1100" b="1" dirty="0" smtClean="0"/>
                        <a:t>გამოტანილია ნაწილობრივ გამამართლებელი განაჩენი</a:t>
                      </a:r>
                      <a:endParaRPr lang="en-US" sz="1100" b="1" dirty="0"/>
                    </a:p>
                  </a:txBody>
                  <a:tcPr/>
                </a:tc>
                <a:tc>
                  <a:txBody>
                    <a:bodyPr/>
                    <a:lstStyle/>
                    <a:p>
                      <a:pPr algn="ctr"/>
                      <a:r>
                        <a:rPr lang="ka-GE" sz="1100" dirty="0" smtClean="0"/>
                        <a:t>2</a:t>
                      </a: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r>
              <a:tr h="419629">
                <a:tc>
                  <a:txBody>
                    <a:bodyPr/>
                    <a:lstStyle/>
                    <a:p>
                      <a:pPr algn="ctr"/>
                      <a:r>
                        <a:rPr lang="ka-GE" sz="1100" b="1" dirty="0" smtClean="0"/>
                        <a:t>6</a:t>
                      </a:r>
                      <a:endParaRPr lang="en-US" sz="1100" b="1" dirty="0"/>
                    </a:p>
                  </a:txBody>
                  <a:tcPr/>
                </a:tc>
                <a:tc>
                  <a:txBody>
                    <a:bodyPr/>
                    <a:lstStyle/>
                    <a:p>
                      <a:pPr algn="ctr"/>
                      <a:r>
                        <a:rPr lang="ka-GE" sz="1100" b="1" dirty="0" smtClean="0"/>
                        <a:t>შეწყდა</a:t>
                      </a:r>
                      <a:endParaRPr lang="en-US" sz="1100" b="1" dirty="0"/>
                    </a:p>
                  </a:txBody>
                  <a:tcPr/>
                </a:tc>
                <a:tc>
                  <a:txBody>
                    <a:bodyPr/>
                    <a:lstStyle/>
                    <a:p>
                      <a:pPr algn="ctr"/>
                      <a:r>
                        <a:rPr lang="ka-GE" sz="1100" dirty="0" smtClean="0"/>
                        <a:t>9</a:t>
                      </a:r>
                      <a:endParaRPr lang="en-US" sz="1100" dirty="0"/>
                    </a:p>
                  </a:txBody>
                  <a:tcPr/>
                </a:tc>
                <a:tc>
                  <a:txBody>
                    <a:bodyPr/>
                    <a:lstStyle/>
                    <a:p>
                      <a:pPr algn="ctr"/>
                      <a:r>
                        <a:rPr lang="ka-GE" sz="1100" dirty="0" smtClean="0"/>
                        <a:t>9</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r>
              <a:tr h="419629">
                <a:tc>
                  <a:txBody>
                    <a:bodyPr/>
                    <a:lstStyle/>
                    <a:p>
                      <a:pPr algn="ctr"/>
                      <a:r>
                        <a:rPr lang="ka-GE" sz="1100" b="1" dirty="0" smtClean="0"/>
                        <a:t>7</a:t>
                      </a:r>
                      <a:endParaRPr lang="en-US" sz="1100" b="1" dirty="0"/>
                    </a:p>
                  </a:txBody>
                  <a:tcPr/>
                </a:tc>
                <a:tc>
                  <a:txBody>
                    <a:bodyPr/>
                    <a:lstStyle/>
                    <a:p>
                      <a:pPr algn="ctr"/>
                      <a:r>
                        <a:rPr lang="ka-GE" sz="1100" b="1" dirty="0" smtClean="0"/>
                        <a:t>დაუბრუნდა პროკურატურას</a:t>
                      </a:r>
                      <a:endParaRPr lang="en-US" sz="1100" b="1"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1</a:t>
                      </a:r>
                      <a:endParaRPr lang="en-US" sz="1100" dirty="0"/>
                    </a:p>
                  </a:txBody>
                  <a:tcPr/>
                </a:tc>
              </a:tr>
              <a:tr h="419629">
                <a:tc>
                  <a:txBody>
                    <a:bodyPr/>
                    <a:lstStyle/>
                    <a:p>
                      <a:pPr algn="ctr"/>
                      <a:r>
                        <a:rPr lang="ka-GE" sz="1100" b="1" dirty="0" smtClean="0"/>
                        <a:t>8</a:t>
                      </a:r>
                      <a:endParaRPr lang="en-US" sz="1100" b="1" dirty="0"/>
                    </a:p>
                  </a:txBody>
                  <a:tcPr/>
                </a:tc>
                <a:tc>
                  <a:txBody>
                    <a:bodyPr/>
                    <a:lstStyle/>
                    <a:p>
                      <a:pPr algn="ctr"/>
                      <a:r>
                        <a:rPr lang="ka-GE" sz="1100" b="1" dirty="0" smtClean="0"/>
                        <a:t>გადაცემულია ქვემდებარეობით და განსჯადობით</a:t>
                      </a:r>
                      <a:endParaRPr lang="en-US" sz="1100" b="1" dirty="0"/>
                    </a:p>
                  </a:txBody>
                  <a:tcPr/>
                </a:tc>
                <a:tc>
                  <a:txBody>
                    <a:bodyPr/>
                    <a:lstStyle/>
                    <a:p>
                      <a:pPr algn="ctr"/>
                      <a:r>
                        <a:rPr lang="ka-GE" sz="1100" dirty="0" smtClean="0"/>
                        <a:t>1</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r>
              <a:tr h="419629">
                <a:tc>
                  <a:txBody>
                    <a:bodyPr/>
                    <a:lstStyle/>
                    <a:p>
                      <a:pPr algn="ctr"/>
                      <a:r>
                        <a:rPr lang="ka-GE" sz="1100" b="1" dirty="0" smtClean="0"/>
                        <a:t>9</a:t>
                      </a:r>
                      <a:endParaRPr lang="en-US" sz="1100" b="1" dirty="0"/>
                    </a:p>
                  </a:txBody>
                  <a:tcPr/>
                </a:tc>
                <a:tc>
                  <a:txBody>
                    <a:bodyPr/>
                    <a:lstStyle/>
                    <a:p>
                      <a:pPr algn="ctr"/>
                      <a:r>
                        <a:rPr lang="ka-GE" sz="1100" b="1" dirty="0" smtClean="0"/>
                        <a:t>განხილულია საპროცესო შეთანხმებით</a:t>
                      </a:r>
                      <a:endParaRPr lang="en-US" sz="1100" b="1" dirty="0"/>
                    </a:p>
                  </a:txBody>
                  <a:tcPr/>
                </a:tc>
                <a:tc>
                  <a:txBody>
                    <a:bodyPr/>
                    <a:lstStyle/>
                    <a:p>
                      <a:pPr algn="ctr"/>
                      <a:r>
                        <a:rPr lang="ka-GE" sz="1100" dirty="0" smtClean="0"/>
                        <a:t>80</a:t>
                      </a:r>
                      <a:endParaRPr lang="en-US" sz="1100" dirty="0"/>
                    </a:p>
                  </a:txBody>
                  <a:tcPr/>
                </a:tc>
                <a:tc>
                  <a:txBody>
                    <a:bodyPr/>
                    <a:lstStyle/>
                    <a:p>
                      <a:pPr algn="ctr"/>
                      <a:r>
                        <a:rPr lang="ka-GE" sz="1100" dirty="0" smtClean="0"/>
                        <a:t>85</a:t>
                      </a:r>
                      <a:endParaRPr lang="en-US" sz="1100" dirty="0"/>
                    </a:p>
                  </a:txBody>
                  <a:tcPr/>
                </a:tc>
                <a:tc>
                  <a:txBody>
                    <a:bodyPr/>
                    <a:lstStyle/>
                    <a:p>
                      <a:pPr algn="ctr"/>
                      <a:r>
                        <a:rPr lang="ka-GE" sz="1100" dirty="0" smtClean="0"/>
                        <a:t>65</a:t>
                      </a:r>
                      <a:endParaRPr lang="en-US" sz="1100" dirty="0"/>
                    </a:p>
                  </a:txBody>
                  <a:tcPr/>
                </a:tc>
                <a:tc>
                  <a:txBody>
                    <a:bodyPr/>
                    <a:lstStyle/>
                    <a:p>
                      <a:pPr algn="ctr"/>
                      <a:r>
                        <a:rPr lang="ka-GE" sz="1100" dirty="0" smtClean="0"/>
                        <a:t>71</a:t>
                      </a:r>
                      <a:endParaRPr lang="en-US" sz="1100" dirty="0"/>
                    </a:p>
                  </a:txBody>
                  <a:tcPr/>
                </a:tc>
                <a:tc>
                  <a:txBody>
                    <a:bodyPr/>
                    <a:lstStyle/>
                    <a:p>
                      <a:pPr algn="ctr"/>
                      <a:r>
                        <a:rPr lang="ka-GE" sz="1100" dirty="0" smtClean="0"/>
                        <a:t>99</a:t>
                      </a:r>
                      <a:endParaRPr lang="en-US" sz="1100" dirty="0"/>
                    </a:p>
                  </a:txBody>
                  <a:tcPr/>
                </a:tc>
                <a:tc>
                  <a:txBody>
                    <a:bodyPr/>
                    <a:lstStyle/>
                    <a:p>
                      <a:pPr algn="ctr"/>
                      <a:r>
                        <a:rPr lang="ka-GE" sz="1100" dirty="0" smtClean="0"/>
                        <a:t>100</a:t>
                      </a:r>
                      <a:endParaRPr lang="en-US" sz="1100" dirty="0"/>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432264"/>
          </a:xfrm>
        </p:spPr>
        <p:txBody>
          <a:bodyPr>
            <a:noAutofit/>
          </a:bodyPr>
          <a:lstStyle/>
          <a:p>
            <a:pPr algn="ctr"/>
            <a:r>
              <a:rPr lang="ka-GE" sz="1800" dirty="0" smtClean="0"/>
              <a:t>2021 წლის სტატისტიკური მონაცემები აღკვეთის ღონისძიების საქმეებზე </a:t>
            </a:r>
            <a:endParaRPr lang="en-US" sz="1800" dirty="0"/>
          </a:p>
        </p:txBody>
      </p:sp>
      <p:graphicFrame>
        <p:nvGraphicFramePr>
          <p:cNvPr id="11" name="შიგთავსის ჩანაცვლების ველი 10"/>
          <p:cNvGraphicFramePr>
            <a:graphicFrameLocks noGrp="1"/>
          </p:cNvGraphicFramePr>
          <p:nvPr>
            <p:ph idx="1"/>
          </p:nvPr>
        </p:nvGraphicFramePr>
        <p:xfrm>
          <a:off x="457200" y="792547"/>
          <a:ext cx="8381996" cy="5794774"/>
        </p:xfrm>
        <a:graphic>
          <a:graphicData uri="http://schemas.openxmlformats.org/drawingml/2006/table">
            <a:tbl>
              <a:tblPr firstRow="1" bandRow="1">
                <a:tableStyleId>{5C22544A-7EE6-4342-B048-85BDC9FD1C3A}</a:tableStyleId>
              </a:tblPr>
              <a:tblGrid>
                <a:gridCol w="299357"/>
                <a:gridCol w="1605643"/>
                <a:gridCol w="457200"/>
                <a:gridCol w="457200"/>
                <a:gridCol w="381000"/>
                <a:gridCol w="381000"/>
                <a:gridCol w="304800"/>
                <a:gridCol w="381000"/>
                <a:gridCol w="533400"/>
                <a:gridCol w="838200"/>
                <a:gridCol w="685800"/>
                <a:gridCol w="914400"/>
                <a:gridCol w="609600"/>
                <a:gridCol w="533396"/>
              </a:tblGrid>
              <a:tr h="417940">
                <a:tc gridSpan="14">
                  <a:txBody>
                    <a:bodyPr/>
                    <a:lstStyle/>
                    <a:p>
                      <a:pPr algn="ctr"/>
                      <a:r>
                        <a:rPr lang="ka-GE" dirty="0" smtClean="0">
                          <a:solidFill>
                            <a:schemeClr val="tx1"/>
                          </a:solidFill>
                        </a:rPr>
                        <a:t>სენაკის რაიონული</a:t>
                      </a:r>
                      <a:r>
                        <a:rPr lang="ka-GE" baseline="0" dirty="0" smtClean="0">
                          <a:solidFill>
                            <a:schemeClr val="tx1"/>
                          </a:solidFill>
                        </a:rPr>
                        <a:t> სასამართლო</a:t>
                      </a:r>
                      <a:endParaRPr lang="en-US" dirty="0">
                        <a:solidFill>
                          <a:schemeClr val="tx1"/>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05672">
                <a:tc rowSpan="2">
                  <a:txBody>
                    <a:bodyPr/>
                    <a:lstStyle/>
                    <a:p>
                      <a:pPr algn="ctr"/>
                      <a:r>
                        <a:rPr lang="ka-GE" sz="1100" b="1" dirty="0" smtClean="0"/>
                        <a:t>N</a:t>
                      </a:r>
                      <a:endParaRPr lang="en-US" sz="1100" b="1" dirty="0"/>
                    </a:p>
                  </a:txBody>
                  <a:tcPr/>
                </a:tc>
                <a:tc rowSpan="2">
                  <a:txBody>
                    <a:bodyPr/>
                    <a:lstStyle/>
                    <a:p>
                      <a:pPr algn="ctr"/>
                      <a:r>
                        <a:rPr lang="ka-GE" sz="1100" b="1" dirty="0" smtClean="0"/>
                        <a:t>აღკვეთის დასახელება</a:t>
                      </a:r>
                      <a:endParaRPr lang="en-US" sz="1100" b="1" dirty="0"/>
                    </a:p>
                  </a:txBody>
                  <a:tcPr/>
                </a:tc>
                <a:tc rowSpan="2">
                  <a:txBody>
                    <a:bodyPr/>
                    <a:lstStyle/>
                    <a:p>
                      <a:pPr algn="ctr"/>
                      <a:r>
                        <a:rPr lang="ka-GE" sz="1100" b="1" dirty="0" smtClean="0"/>
                        <a:t>სულ შემოვიდა</a:t>
                      </a:r>
                      <a:endParaRPr lang="en-US" sz="1100" b="1" dirty="0"/>
                    </a:p>
                  </a:txBody>
                  <a:tcPr vert="vert270"/>
                </a:tc>
                <a:tc rowSpan="2">
                  <a:txBody>
                    <a:bodyPr/>
                    <a:lstStyle/>
                    <a:p>
                      <a:pPr algn="ctr"/>
                      <a:r>
                        <a:rPr lang="ka-GE" sz="1100" b="1" dirty="0" smtClean="0"/>
                        <a:t>დაკმაყოფილდა</a:t>
                      </a:r>
                      <a:endParaRPr lang="en-US" sz="1100" b="1" dirty="0"/>
                    </a:p>
                  </a:txBody>
                  <a:tcPr vert="vert270"/>
                </a:tc>
                <a:tc rowSpan="2">
                  <a:txBody>
                    <a:bodyPr/>
                    <a:lstStyle/>
                    <a:p>
                      <a:pPr algn="ctr"/>
                      <a:r>
                        <a:rPr lang="ka-GE" sz="1100" b="1" dirty="0" smtClean="0"/>
                        <a:t>უარი ეთქვა</a:t>
                      </a:r>
                      <a:endParaRPr lang="en-US" sz="1100" b="1" dirty="0"/>
                    </a:p>
                  </a:txBody>
                  <a:tcPr vert="vert270"/>
                </a:tc>
                <a:tc gridSpan="7">
                  <a:txBody>
                    <a:bodyPr/>
                    <a:lstStyle/>
                    <a:p>
                      <a:pPr algn="ctr"/>
                      <a:r>
                        <a:rPr lang="ka-GE" sz="1100" b="1" dirty="0" smtClean="0"/>
                        <a:t>მათ შორის შეეფარდა</a:t>
                      </a:r>
                      <a:endParaRPr lang="en-US" sz="1100" b="1" dirty="0"/>
                    </a:p>
                  </a:txBody>
                  <a:tcPr/>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rowSpan="2">
                  <a:txBody>
                    <a:bodyPr/>
                    <a:lstStyle/>
                    <a:p>
                      <a:pPr algn="ctr"/>
                      <a:r>
                        <a:rPr lang="ka-GE" sz="1100" b="1" dirty="0" smtClean="0"/>
                        <a:t>დატოვებულია</a:t>
                      </a:r>
                      <a:r>
                        <a:rPr lang="ka-GE" sz="1100" b="1" baseline="0" dirty="0" smtClean="0"/>
                        <a:t> </a:t>
                      </a:r>
                      <a:r>
                        <a:rPr lang="ka-GE" sz="1100" b="1" baseline="0" dirty="0" err="1" smtClean="0"/>
                        <a:t>განუხილველი</a:t>
                      </a:r>
                      <a:endParaRPr lang="en-US" sz="1100" b="1" dirty="0"/>
                    </a:p>
                  </a:txBody>
                  <a:tcPr vert="vert270"/>
                </a:tc>
                <a:tc rowSpan="2">
                  <a:txBody>
                    <a:bodyPr/>
                    <a:lstStyle/>
                    <a:p>
                      <a:pPr algn="ctr"/>
                      <a:r>
                        <a:rPr lang="ka-GE" sz="1100" b="1" dirty="0" smtClean="0"/>
                        <a:t>უარი ეთავა შეფარდებაზე</a:t>
                      </a:r>
                      <a:endParaRPr lang="en-US" sz="1100" b="1" dirty="0"/>
                    </a:p>
                  </a:txBody>
                  <a:tcPr vert="vert270"/>
                </a:tc>
              </a:tr>
              <a:tr h="1163262">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c>
                  <a:txBody>
                    <a:bodyPr/>
                    <a:lstStyle/>
                    <a:p>
                      <a:pPr algn="ctr"/>
                      <a:r>
                        <a:rPr lang="ka-GE" sz="1100" b="1" dirty="0" smtClean="0"/>
                        <a:t>დაპატიმრება</a:t>
                      </a:r>
                      <a:endParaRPr lang="en-US" sz="1100" b="1" dirty="0"/>
                    </a:p>
                  </a:txBody>
                  <a:tcPr vert="vert270"/>
                </a:tc>
                <a:tc>
                  <a:txBody>
                    <a:bodyPr/>
                    <a:lstStyle/>
                    <a:p>
                      <a:pPr algn="ctr"/>
                      <a:r>
                        <a:rPr lang="ka-GE" sz="1100" b="1" dirty="0" smtClean="0"/>
                        <a:t>გირაო</a:t>
                      </a:r>
                      <a:endParaRPr lang="en-US" sz="1100" b="1" dirty="0"/>
                    </a:p>
                  </a:txBody>
                  <a:tcPr vert="vert270"/>
                </a:tc>
                <a:tc>
                  <a:txBody>
                    <a:bodyPr/>
                    <a:lstStyle/>
                    <a:p>
                      <a:pPr algn="ctr"/>
                      <a:r>
                        <a:rPr lang="ka-GE" sz="1100" b="1" dirty="0" smtClean="0"/>
                        <a:t>გირაო</a:t>
                      </a:r>
                      <a:r>
                        <a:rPr lang="ka-GE" sz="1100" b="1" baseline="0" dirty="0" smtClean="0"/>
                        <a:t> პ/</a:t>
                      </a:r>
                      <a:r>
                        <a:rPr lang="ka-GE" sz="1100" b="1" baseline="0" dirty="0" err="1" smtClean="0"/>
                        <a:t>უზრ</a:t>
                      </a:r>
                      <a:endParaRPr lang="en-US" sz="1100" b="1" dirty="0"/>
                    </a:p>
                  </a:txBody>
                  <a:tcPr vert="vert270"/>
                </a:tc>
                <a:tc>
                  <a:txBody>
                    <a:bodyPr/>
                    <a:lstStyle/>
                    <a:p>
                      <a:pPr algn="ctr"/>
                      <a:r>
                        <a:rPr lang="ka-GE" sz="1100" b="1" dirty="0" smtClean="0"/>
                        <a:t>პირადი თავდებობა</a:t>
                      </a:r>
                      <a:endParaRPr lang="en-US" sz="1100" b="1" dirty="0"/>
                    </a:p>
                  </a:txBody>
                  <a:tcPr vert="vert270"/>
                </a:tc>
                <a:tc>
                  <a:txBody>
                    <a:bodyPr/>
                    <a:lstStyle/>
                    <a:p>
                      <a:pPr algn="ctr"/>
                      <a:r>
                        <a:rPr lang="ka-GE" sz="1100" b="1" dirty="0" smtClean="0"/>
                        <a:t>არასრულწლოვნის მეთვალყურეობაში</a:t>
                      </a:r>
                      <a:r>
                        <a:rPr lang="ka-GE" sz="1100" b="1" baseline="0" dirty="0" smtClean="0"/>
                        <a:t> გადაცემა</a:t>
                      </a:r>
                      <a:endParaRPr lang="en-US" sz="1100" b="1" dirty="0"/>
                    </a:p>
                  </a:txBody>
                  <a:tcPr vert="vert270"/>
                </a:tc>
                <a:tc>
                  <a:txBody>
                    <a:bodyPr/>
                    <a:lstStyle/>
                    <a:p>
                      <a:pPr algn="ctr"/>
                      <a:r>
                        <a:rPr lang="ka-GE" sz="1100" b="1" dirty="0" smtClean="0"/>
                        <a:t>სარდლობის</a:t>
                      </a:r>
                      <a:r>
                        <a:rPr lang="ka-GE" sz="1100" b="1" baseline="0" dirty="0" smtClean="0"/>
                        <a:t> მეთვალყურეობა</a:t>
                      </a:r>
                      <a:endParaRPr lang="en-US" sz="1100" b="1" dirty="0"/>
                    </a:p>
                  </a:txBody>
                  <a:tcPr vert="vert270"/>
                </a:tc>
                <a:tc>
                  <a:txBody>
                    <a:bodyPr/>
                    <a:lstStyle/>
                    <a:p>
                      <a:pPr algn="ctr"/>
                      <a:r>
                        <a:rPr lang="ka-GE" sz="1100" b="1" dirty="0" smtClean="0"/>
                        <a:t>შეთანხმება</a:t>
                      </a:r>
                      <a:r>
                        <a:rPr lang="ka-GE" sz="1100" b="1" baseline="0" dirty="0" smtClean="0"/>
                        <a:t> გაუსვლელობისა და სათანადო </a:t>
                      </a:r>
                      <a:r>
                        <a:rPr lang="ka-GE" sz="1100" b="1" baseline="0" dirty="0" err="1" smtClean="0"/>
                        <a:t>ქცევუს</a:t>
                      </a:r>
                      <a:r>
                        <a:rPr lang="ka-GE" sz="1100" b="1" baseline="0" dirty="0" smtClean="0"/>
                        <a:t> შესახებ</a:t>
                      </a:r>
                      <a:endParaRPr lang="en-US" sz="1100" b="1"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r>
              <a:tr h="255691">
                <a:tc>
                  <a:txBody>
                    <a:bodyPr/>
                    <a:lstStyle/>
                    <a:p>
                      <a:pPr algn="ctr"/>
                      <a:r>
                        <a:rPr lang="ka-GE" sz="1100" b="1" dirty="0" smtClean="0"/>
                        <a:t>1</a:t>
                      </a:r>
                      <a:endParaRPr lang="en-US" sz="1100" b="1" dirty="0"/>
                    </a:p>
                  </a:txBody>
                  <a:tcPr/>
                </a:tc>
                <a:tc>
                  <a:txBody>
                    <a:bodyPr/>
                    <a:lstStyle/>
                    <a:p>
                      <a:pPr algn="ctr"/>
                      <a:r>
                        <a:rPr lang="ka-GE" sz="1100" b="1" dirty="0" smtClean="0"/>
                        <a:t>დაპატიმრება</a:t>
                      </a:r>
                      <a:endParaRPr lang="en-US" sz="1100" b="1" dirty="0"/>
                    </a:p>
                  </a:txBody>
                  <a:tcPr/>
                </a:tc>
                <a:tc>
                  <a:txBody>
                    <a:bodyPr/>
                    <a:lstStyle/>
                    <a:p>
                      <a:pPr algn="ctr"/>
                      <a:r>
                        <a:rPr lang="ka-GE" sz="1100" dirty="0" smtClean="0"/>
                        <a:t>40</a:t>
                      </a:r>
                      <a:endParaRPr lang="en-US" sz="1100" dirty="0"/>
                    </a:p>
                  </a:txBody>
                  <a:tcPr/>
                </a:tc>
                <a:tc>
                  <a:txBody>
                    <a:bodyPr/>
                    <a:lstStyle/>
                    <a:p>
                      <a:pPr algn="ctr"/>
                      <a:r>
                        <a:rPr lang="ka-GE" sz="1100" dirty="0" smtClean="0"/>
                        <a:t>24</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3</a:t>
                      </a:r>
                      <a:endParaRPr lang="en-US" sz="1100" dirty="0"/>
                    </a:p>
                  </a:txBody>
                  <a:tcPr/>
                </a:tc>
                <a:tc>
                  <a:txBody>
                    <a:bodyPr/>
                    <a:lstStyle/>
                    <a:p>
                      <a:pPr algn="ctr"/>
                      <a:r>
                        <a:rPr lang="ka-GE" sz="1100" dirty="0" smtClean="0"/>
                        <a:t>10</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a:p>
                  </a:txBody>
                  <a:tcPr/>
                </a:tc>
              </a:tr>
              <a:tr h="255691">
                <a:tc>
                  <a:txBody>
                    <a:bodyPr/>
                    <a:lstStyle/>
                    <a:p>
                      <a:pPr algn="ctr"/>
                      <a:r>
                        <a:rPr lang="ka-GE" sz="1100" b="1" dirty="0" smtClean="0"/>
                        <a:t>2</a:t>
                      </a:r>
                      <a:endParaRPr lang="en-US" sz="1100" b="1" dirty="0"/>
                    </a:p>
                  </a:txBody>
                  <a:tcPr/>
                </a:tc>
                <a:tc>
                  <a:txBody>
                    <a:bodyPr/>
                    <a:lstStyle/>
                    <a:p>
                      <a:pPr algn="ctr"/>
                      <a:r>
                        <a:rPr lang="ka-GE" sz="1100" b="1" dirty="0" smtClean="0"/>
                        <a:t>გირაო</a:t>
                      </a:r>
                      <a:endParaRPr lang="en-US" sz="1100" b="1" dirty="0"/>
                    </a:p>
                  </a:txBody>
                  <a:tcPr/>
                </a:tc>
                <a:tc>
                  <a:txBody>
                    <a:bodyPr/>
                    <a:lstStyle/>
                    <a:p>
                      <a:pPr algn="ctr"/>
                      <a:r>
                        <a:rPr lang="ka-GE" sz="1100" dirty="0" smtClean="0"/>
                        <a:t>52</a:t>
                      </a: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47</a:t>
                      </a:r>
                      <a:endParaRPr lang="en-US" sz="1100" dirty="0"/>
                    </a:p>
                  </a:txBody>
                  <a:tcPr/>
                </a:tc>
                <a:tc>
                  <a:txBody>
                    <a:bodyPr/>
                    <a:lstStyle/>
                    <a:p>
                      <a:pPr algn="ctr"/>
                      <a:endParaRPr lang="en-US" sz="1100"/>
                    </a:p>
                  </a:txBody>
                  <a:tcPr/>
                </a:tc>
              </a:tr>
              <a:tr h="255691">
                <a:tc>
                  <a:txBody>
                    <a:bodyPr/>
                    <a:lstStyle/>
                    <a:p>
                      <a:pPr algn="ctr"/>
                      <a:r>
                        <a:rPr lang="ka-GE" sz="1100" b="1" dirty="0" smtClean="0"/>
                        <a:t>3</a:t>
                      </a:r>
                      <a:endParaRPr lang="en-US" sz="1100" b="1" dirty="0"/>
                    </a:p>
                  </a:txBody>
                  <a:tcPr/>
                </a:tc>
                <a:tc>
                  <a:txBody>
                    <a:bodyPr/>
                    <a:lstStyle/>
                    <a:p>
                      <a:pPr algn="ctr"/>
                      <a:r>
                        <a:rPr lang="ka-GE" sz="1100" b="1" dirty="0" smtClean="0"/>
                        <a:t>გირაო პატ/</a:t>
                      </a:r>
                      <a:r>
                        <a:rPr lang="ka-GE" sz="1100" b="1" dirty="0" err="1" smtClean="0"/>
                        <a:t>უზრ</a:t>
                      </a:r>
                      <a:endParaRPr lang="en-US" sz="1100" b="1" dirty="0"/>
                    </a:p>
                  </a:txBody>
                  <a:tcPr/>
                </a:tc>
                <a:tc>
                  <a:txBody>
                    <a:bodyPr/>
                    <a:lstStyle/>
                    <a:p>
                      <a:pPr algn="ctr"/>
                      <a:r>
                        <a:rPr lang="ka-GE" sz="1100" dirty="0" smtClean="0"/>
                        <a:t>22</a:t>
                      </a: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20</a:t>
                      </a:r>
                      <a:endParaRPr lang="en-US" sz="1100" dirty="0"/>
                    </a:p>
                  </a:txBody>
                  <a:tcPr/>
                </a:tc>
                <a:tc>
                  <a:txBody>
                    <a:bodyPr/>
                    <a:lstStyle/>
                    <a:p>
                      <a:pPr algn="ctr"/>
                      <a:endParaRPr lang="en-US" sz="1100"/>
                    </a:p>
                  </a:txBody>
                  <a:tcPr/>
                </a:tc>
              </a:tr>
              <a:tr h="200939">
                <a:tc>
                  <a:txBody>
                    <a:bodyPr/>
                    <a:lstStyle/>
                    <a:p>
                      <a:pPr algn="ctr"/>
                      <a:r>
                        <a:rPr lang="ka-GE" sz="1100" b="1" dirty="0" smtClean="0"/>
                        <a:t>4</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პირადი თავდებობა</a:t>
                      </a:r>
                      <a:endParaRPr lang="en-US" sz="1100" b="1" dirty="0"/>
                    </a:p>
                  </a:txBody>
                  <a:tcPr/>
                </a:tc>
                <a:tc>
                  <a:txBody>
                    <a:bodyPr/>
                    <a:lstStyle/>
                    <a:p>
                      <a:pPr algn="ctr"/>
                      <a:r>
                        <a:rPr lang="ka-GE" sz="1100" dirty="0" smtClean="0"/>
                        <a:t>1</a:t>
                      </a:r>
                      <a:endParaRPr lang="en-US" sz="1100" dirty="0"/>
                    </a:p>
                  </a:txBody>
                  <a:tcPr/>
                </a:tc>
                <a:tc>
                  <a:txBody>
                    <a:bodyPr/>
                    <a:lstStyle/>
                    <a:p>
                      <a:pPr algn="ctr"/>
                      <a:r>
                        <a:rPr lang="ka-GE" sz="1100" dirty="0" smtClean="0"/>
                        <a:t>1</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r>
              <a:tr h="255691">
                <a:tc>
                  <a:txBody>
                    <a:bodyPr/>
                    <a:lstStyle/>
                    <a:p>
                      <a:pPr algn="ctr"/>
                      <a:r>
                        <a:rPr lang="ka-GE" sz="1100" b="1" dirty="0" smtClean="0"/>
                        <a:t>5</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არასრულწლოვანი</a:t>
                      </a:r>
                      <a:r>
                        <a:rPr lang="ka-GE" sz="1100" b="1" baseline="0" dirty="0" smtClean="0"/>
                        <a:t> ბრალდებულის მეთვალყურეობაში გადაცემა</a:t>
                      </a:r>
                      <a:endParaRPr lang="en-US" sz="1100" b="1"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r>
              <a:tr h="917480">
                <a:tc>
                  <a:txBody>
                    <a:bodyPr/>
                    <a:lstStyle/>
                    <a:p>
                      <a:pPr algn="ctr"/>
                      <a:r>
                        <a:rPr lang="ka-GE" sz="1100" b="1" dirty="0" smtClean="0"/>
                        <a:t>6</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სამხედრო მოსამსახურის ქცევისადმი სარდლობის მეთვალყურეობა</a:t>
                      </a:r>
                      <a:endParaRPr lang="en-US" sz="1100" b="1" dirty="0" smtClean="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752032">
                <a:tc>
                  <a:txBody>
                    <a:bodyPr/>
                    <a:lstStyle/>
                    <a:p>
                      <a:pPr algn="ctr"/>
                      <a:r>
                        <a:rPr lang="ka-GE" sz="1100" b="1" dirty="0" smtClean="0"/>
                        <a:t>7</a:t>
                      </a:r>
                      <a:endParaRPr lang="en-US" sz="1100" b="1" dirty="0"/>
                    </a:p>
                  </a:txBody>
                  <a:tcPr/>
                </a:tc>
                <a:tc>
                  <a:txBody>
                    <a:bodyPr/>
                    <a:lstStyle/>
                    <a:p>
                      <a:pPr algn="ctr"/>
                      <a:r>
                        <a:rPr lang="ka-GE" sz="1100" b="1" dirty="0" smtClean="0"/>
                        <a:t>შეთანხმება გაუსვლელობისა და სათანადო ქცევის შესახებ</a:t>
                      </a:r>
                      <a:endParaRPr lang="en-US" sz="1100" b="1"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417940">
                <a:tc>
                  <a:txBody>
                    <a:bodyPr/>
                    <a:lstStyle/>
                    <a:p>
                      <a:pPr algn="ctr"/>
                      <a:r>
                        <a:rPr lang="ka-GE" sz="1100" b="1" dirty="0" smtClean="0"/>
                        <a:t>8</a:t>
                      </a:r>
                      <a:endParaRPr lang="en-US" sz="1100" b="1" dirty="0"/>
                    </a:p>
                  </a:txBody>
                  <a:tcPr/>
                </a:tc>
                <a:tc>
                  <a:txBody>
                    <a:bodyPr/>
                    <a:lstStyle/>
                    <a:p>
                      <a:pPr algn="ctr"/>
                      <a:r>
                        <a:rPr lang="ka-GE" sz="1100" b="1" dirty="0" smtClean="0"/>
                        <a:t>სულ ჯამი</a:t>
                      </a:r>
                      <a:endParaRPr lang="en-US" sz="1100" b="1" dirty="0"/>
                    </a:p>
                  </a:txBody>
                  <a:tcPr/>
                </a:tc>
                <a:tc>
                  <a:txBody>
                    <a:bodyPr/>
                    <a:lstStyle/>
                    <a:p>
                      <a:pPr algn="ctr"/>
                      <a:r>
                        <a:rPr lang="ka-GE" sz="1100" dirty="0" smtClean="0"/>
                        <a:t>115</a:t>
                      </a:r>
                      <a:endParaRPr lang="en-US" sz="1100" dirty="0"/>
                    </a:p>
                  </a:txBody>
                  <a:tcPr/>
                </a:tc>
                <a:tc>
                  <a:txBody>
                    <a:bodyPr/>
                    <a:lstStyle/>
                    <a:p>
                      <a:pPr algn="ctr"/>
                      <a:r>
                        <a:rPr lang="ka-GE" sz="1100" dirty="0" smtClean="0"/>
                        <a:t>32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3</a:t>
                      </a:r>
                      <a:endParaRPr lang="en-US" sz="1100" dirty="0"/>
                    </a:p>
                  </a:txBody>
                  <a:tcPr/>
                </a:tc>
                <a:tc>
                  <a:txBody>
                    <a:bodyPr/>
                    <a:lstStyle/>
                    <a:p>
                      <a:pPr algn="ctr"/>
                      <a:r>
                        <a:rPr lang="ka-GE" sz="1100" dirty="0" smtClean="0"/>
                        <a:t>10</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69</a:t>
                      </a:r>
                      <a:endParaRPr lang="en-US" sz="1100" dirty="0"/>
                    </a:p>
                  </a:txBody>
                  <a:tcPr/>
                </a:tc>
                <a:tc>
                  <a:txBody>
                    <a:bodyPr/>
                    <a:lstStyle/>
                    <a:p>
                      <a:pPr algn="ctr"/>
                      <a:endParaRPr lang="en-US" sz="1100" dirty="0"/>
                    </a:p>
                  </a:txBody>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lstStyle/>
          <a:p>
            <a:endParaRPr lang="en-US"/>
          </a:p>
        </p:txBody>
      </p:sp>
      <p:sp>
        <p:nvSpPr>
          <p:cNvPr id="4" name="სათაური 1"/>
          <p:cNvSpPr txBox="1">
            <a:spLocks/>
          </p:cNvSpPr>
          <p:nvPr/>
        </p:nvSpPr>
        <p:spPr>
          <a:xfrm>
            <a:off x="457200" y="253536"/>
            <a:ext cx="8229600" cy="432264"/>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ka-GE" sz="1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2021 წლის სტატისტიკური მონაცემები აღკვეთის ღონისძიების საქმეებზე </a:t>
            </a:r>
            <a:endParaRPr kumimoji="0" lang="en-US" sz="1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5" name="შიგთავსის ჩანაცვლების ველი 10"/>
          <p:cNvGraphicFramePr>
            <a:graphicFrameLocks/>
          </p:cNvGraphicFramePr>
          <p:nvPr/>
        </p:nvGraphicFramePr>
        <p:xfrm>
          <a:off x="457200" y="792547"/>
          <a:ext cx="8381996" cy="5794774"/>
        </p:xfrm>
        <a:graphic>
          <a:graphicData uri="http://schemas.openxmlformats.org/drawingml/2006/table">
            <a:tbl>
              <a:tblPr firstRow="1" bandRow="1">
                <a:tableStyleId>{5C22544A-7EE6-4342-B048-85BDC9FD1C3A}</a:tableStyleId>
              </a:tblPr>
              <a:tblGrid>
                <a:gridCol w="299357"/>
                <a:gridCol w="1605643"/>
                <a:gridCol w="457200"/>
                <a:gridCol w="457200"/>
                <a:gridCol w="381000"/>
                <a:gridCol w="381000"/>
                <a:gridCol w="304800"/>
                <a:gridCol w="381000"/>
                <a:gridCol w="533400"/>
                <a:gridCol w="838200"/>
                <a:gridCol w="685800"/>
                <a:gridCol w="914400"/>
                <a:gridCol w="609600"/>
                <a:gridCol w="533396"/>
              </a:tblGrid>
              <a:tr h="417940">
                <a:tc gridSpan="14">
                  <a:txBody>
                    <a:bodyPr/>
                    <a:lstStyle/>
                    <a:p>
                      <a:pPr algn="ctr"/>
                      <a:r>
                        <a:rPr lang="ka-GE" dirty="0" smtClean="0">
                          <a:solidFill>
                            <a:schemeClr val="tx1"/>
                          </a:solidFill>
                        </a:rPr>
                        <a:t>აბაშის  მაგისტრატი </a:t>
                      </a:r>
                      <a:r>
                        <a:rPr lang="ka-GE" baseline="0" dirty="0" smtClean="0">
                          <a:solidFill>
                            <a:schemeClr val="tx1"/>
                          </a:solidFill>
                        </a:rPr>
                        <a:t>სასამართლო</a:t>
                      </a:r>
                      <a:endParaRPr lang="en-US" dirty="0">
                        <a:solidFill>
                          <a:schemeClr val="tx1"/>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05672">
                <a:tc rowSpan="2">
                  <a:txBody>
                    <a:bodyPr/>
                    <a:lstStyle/>
                    <a:p>
                      <a:pPr algn="ctr"/>
                      <a:r>
                        <a:rPr lang="ka-GE" sz="1100" b="1" dirty="0" smtClean="0"/>
                        <a:t>N</a:t>
                      </a:r>
                      <a:endParaRPr lang="en-US" sz="1100" b="1" dirty="0"/>
                    </a:p>
                  </a:txBody>
                  <a:tcPr/>
                </a:tc>
                <a:tc rowSpan="2">
                  <a:txBody>
                    <a:bodyPr/>
                    <a:lstStyle/>
                    <a:p>
                      <a:pPr algn="ctr"/>
                      <a:r>
                        <a:rPr lang="ka-GE" sz="1100" b="1" dirty="0" smtClean="0"/>
                        <a:t>აღკვეთის დასახელება</a:t>
                      </a:r>
                      <a:endParaRPr lang="en-US" sz="1100" b="1" dirty="0"/>
                    </a:p>
                  </a:txBody>
                  <a:tcPr/>
                </a:tc>
                <a:tc rowSpan="2">
                  <a:txBody>
                    <a:bodyPr/>
                    <a:lstStyle/>
                    <a:p>
                      <a:pPr algn="ctr"/>
                      <a:r>
                        <a:rPr lang="ka-GE" sz="1100" b="1" dirty="0" smtClean="0"/>
                        <a:t>სულ შემოვიდა</a:t>
                      </a:r>
                      <a:endParaRPr lang="en-US" sz="1100" b="1" dirty="0"/>
                    </a:p>
                  </a:txBody>
                  <a:tcPr vert="vert270"/>
                </a:tc>
                <a:tc rowSpan="2">
                  <a:txBody>
                    <a:bodyPr/>
                    <a:lstStyle/>
                    <a:p>
                      <a:pPr algn="ctr"/>
                      <a:r>
                        <a:rPr lang="ka-GE" sz="1100" b="1" dirty="0" smtClean="0"/>
                        <a:t>დაკმაყოფილდა</a:t>
                      </a:r>
                      <a:endParaRPr lang="en-US" sz="1100" b="1" dirty="0"/>
                    </a:p>
                  </a:txBody>
                  <a:tcPr vert="vert270"/>
                </a:tc>
                <a:tc rowSpan="2">
                  <a:txBody>
                    <a:bodyPr/>
                    <a:lstStyle/>
                    <a:p>
                      <a:pPr algn="ctr"/>
                      <a:r>
                        <a:rPr lang="ka-GE" sz="1100" b="1" dirty="0" smtClean="0"/>
                        <a:t>უარი ეთქვა</a:t>
                      </a:r>
                      <a:endParaRPr lang="en-US" sz="1100" b="1" dirty="0"/>
                    </a:p>
                  </a:txBody>
                  <a:tcPr vert="vert270"/>
                </a:tc>
                <a:tc gridSpan="7">
                  <a:txBody>
                    <a:bodyPr/>
                    <a:lstStyle/>
                    <a:p>
                      <a:pPr algn="ctr"/>
                      <a:r>
                        <a:rPr lang="ka-GE" sz="1100" b="1" dirty="0" smtClean="0"/>
                        <a:t>მათ შორის შეეფარდა</a:t>
                      </a:r>
                      <a:endParaRPr lang="en-US" sz="1100" b="1" dirty="0"/>
                    </a:p>
                  </a:txBody>
                  <a:tcPr/>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rowSpan="2">
                  <a:txBody>
                    <a:bodyPr/>
                    <a:lstStyle/>
                    <a:p>
                      <a:pPr algn="ctr"/>
                      <a:r>
                        <a:rPr lang="ka-GE" sz="1100" b="1" dirty="0" smtClean="0"/>
                        <a:t>დატოვებულია</a:t>
                      </a:r>
                      <a:r>
                        <a:rPr lang="ka-GE" sz="1100" b="1" baseline="0" dirty="0" smtClean="0"/>
                        <a:t> </a:t>
                      </a:r>
                      <a:r>
                        <a:rPr lang="ka-GE" sz="1100" b="1" baseline="0" dirty="0" err="1" smtClean="0"/>
                        <a:t>განუხილველი</a:t>
                      </a:r>
                      <a:endParaRPr lang="en-US" sz="1100" b="1" dirty="0"/>
                    </a:p>
                  </a:txBody>
                  <a:tcPr vert="vert270"/>
                </a:tc>
                <a:tc rowSpan="2">
                  <a:txBody>
                    <a:bodyPr/>
                    <a:lstStyle/>
                    <a:p>
                      <a:pPr algn="ctr"/>
                      <a:r>
                        <a:rPr lang="ka-GE" sz="1100" b="1" dirty="0" smtClean="0"/>
                        <a:t>უარი ეთავა შეფარდებაზე</a:t>
                      </a:r>
                      <a:endParaRPr lang="en-US" sz="1100" b="1" dirty="0"/>
                    </a:p>
                  </a:txBody>
                  <a:tcPr vert="vert270"/>
                </a:tc>
              </a:tr>
              <a:tr h="1163262">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c>
                  <a:txBody>
                    <a:bodyPr/>
                    <a:lstStyle/>
                    <a:p>
                      <a:pPr algn="ctr"/>
                      <a:r>
                        <a:rPr lang="ka-GE" sz="1100" b="1" dirty="0" smtClean="0"/>
                        <a:t>დაპატიმრება</a:t>
                      </a:r>
                      <a:endParaRPr lang="en-US" sz="1100" b="1" dirty="0"/>
                    </a:p>
                  </a:txBody>
                  <a:tcPr vert="vert270"/>
                </a:tc>
                <a:tc>
                  <a:txBody>
                    <a:bodyPr/>
                    <a:lstStyle/>
                    <a:p>
                      <a:pPr algn="ctr"/>
                      <a:r>
                        <a:rPr lang="ka-GE" sz="1100" b="1" dirty="0" smtClean="0"/>
                        <a:t>გირაო</a:t>
                      </a:r>
                      <a:endParaRPr lang="en-US" sz="1100" b="1" dirty="0"/>
                    </a:p>
                  </a:txBody>
                  <a:tcPr vert="vert270"/>
                </a:tc>
                <a:tc>
                  <a:txBody>
                    <a:bodyPr/>
                    <a:lstStyle/>
                    <a:p>
                      <a:pPr algn="ctr"/>
                      <a:r>
                        <a:rPr lang="ka-GE" sz="1100" b="1" dirty="0" smtClean="0"/>
                        <a:t>გირაო</a:t>
                      </a:r>
                      <a:r>
                        <a:rPr lang="ka-GE" sz="1100" b="1" baseline="0" dirty="0" smtClean="0"/>
                        <a:t> პ/</a:t>
                      </a:r>
                      <a:r>
                        <a:rPr lang="ka-GE" sz="1100" b="1" baseline="0" dirty="0" err="1" smtClean="0"/>
                        <a:t>უზრ</a:t>
                      </a:r>
                      <a:endParaRPr lang="en-US" sz="1100" b="1" dirty="0"/>
                    </a:p>
                  </a:txBody>
                  <a:tcPr vert="vert270"/>
                </a:tc>
                <a:tc>
                  <a:txBody>
                    <a:bodyPr/>
                    <a:lstStyle/>
                    <a:p>
                      <a:pPr algn="ctr"/>
                      <a:r>
                        <a:rPr lang="ka-GE" sz="1100" b="1" dirty="0" smtClean="0"/>
                        <a:t>პირადი თავდებობა</a:t>
                      </a:r>
                      <a:endParaRPr lang="en-US" sz="1100" b="1" dirty="0"/>
                    </a:p>
                  </a:txBody>
                  <a:tcPr vert="vert270"/>
                </a:tc>
                <a:tc>
                  <a:txBody>
                    <a:bodyPr/>
                    <a:lstStyle/>
                    <a:p>
                      <a:pPr algn="ctr"/>
                      <a:r>
                        <a:rPr lang="ka-GE" sz="1100" b="1" dirty="0" smtClean="0"/>
                        <a:t>არასრულწლოვნის მეთვალყურეობაში</a:t>
                      </a:r>
                      <a:r>
                        <a:rPr lang="ka-GE" sz="1100" b="1" baseline="0" dirty="0" smtClean="0"/>
                        <a:t> გადაცემა</a:t>
                      </a:r>
                      <a:endParaRPr lang="en-US" sz="1100" b="1" dirty="0"/>
                    </a:p>
                  </a:txBody>
                  <a:tcPr vert="vert270"/>
                </a:tc>
                <a:tc>
                  <a:txBody>
                    <a:bodyPr/>
                    <a:lstStyle/>
                    <a:p>
                      <a:pPr algn="ctr"/>
                      <a:r>
                        <a:rPr lang="ka-GE" sz="1100" b="1" dirty="0" smtClean="0"/>
                        <a:t>სარდლობის</a:t>
                      </a:r>
                      <a:r>
                        <a:rPr lang="ka-GE" sz="1100" b="1" baseline="0" dirty="0" smtClean="0"/>
                        <a:t> მეთვალყურეობა</a:t>
                      </a:r>
                      <a:endParaRPr lang="en-US" sz="1100" b="1" dirty="0"/>
                    </a:p>
                  </a:txBody>
                  <a:tcPr vert="vert270"/>
                </a:tc>
                <a:tc>
                  <a:txBody>
                    <a:bodyPr/>
                    <a:lstStyle/>
                    <a:p>
                      <a:pPr algn="ctr"/>
                      <a:r>
                        <a:rPr lang="ka-GE" sz="1100" b="1" dirty="0" smtClean="0"/>
                        <a:t>შეთანხმება</a:t>
                      </a:r>
                      <a:r>
                        <a:rPr lang="ka-GE" sz="1100" b="1" baseline="0" dirty="0" smtClean="0"/>
                        <a:t> გაუსვლელობისა და სათანადო </a:t>
                      </a:r>
                      <a:r>
                        <a:rPr lang="ka-GE" sz="1100" b="1" baseline="0" dirty="0" err="1" smtClean="0"/>
                        <a:t>ქცევუს</a:t>
                      </a:r>
                      <a:r>
                        <a:rPr lang="ka-GE" sz="1100" b="1" baseline="0" dirty="0" smtClean="0"/>
                        <a:t> შესახებ</a:t>
                      </a:r>
                      <a:endParaRPr lang="en-US" sz="1100" b="1"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r>
              <a:tr h="255691">
                <a:tc>
                  <a:txBody>
                    <a:bodyPr/>
                    <a:lstStyle/>
                    <a:p>
                      <a:pPr algn="ctr"/>
                      <a:r>
                        <a:rPr lang="ka-GE" sz="1100" b="1" dirty="0" smtClean="0"/>
                        <a:t>1</a:t>
                      </a:r>
                      <a:endParaRPr lang="en-US" sz="1100" b="1" dirty="0"/>
                    </a:p>
                  </a:txBody>
                  <a:tcPr/>
                </a:tc>
                <a:tc>
                  <a:txBody>
                    <a:bodyPr/>
                    <a:lstStyle/>
                    <a:p>
                      <a:pPr algn="ctr"/>
                      <a:r>
                        <a:rPr lang="ka-GE" sz="1100" b="1" dirty="0" smtClean="0"/>
                        <a:t>დაპატიმრება</a:t>
                      </a:r>
                      <a:endParaRPr lang="en-US" sz="1100" b="1" dirty="0"/>
                    </a:p>
                  </a:txBody>
                  <a:tcPr/>
                </a:tc>
                <a:tc>
                  <a:txBody>
                    <a:bodyPr/>
                    <a:lstStyle/>
                    <a:p>
                      <a:pPr algn="ctr"/>
                      <a:r>
                        <a:rPr lang="ka-GE" sz="1100" dirty="0" smtClean="0"/>
                        <a:t>15</a:t>
                      </a:r>
                      <a:endParaRPr lang="en-US" sz="1100" dirty="0"/>
                    </a:p>
                  </a:txBody>
                  <a:tcPr/>
                </a:tc>
                <a:tc>
                  <a:txBody>
                    <a:bodyPr/>
                    <a:lstStyle/>
                    <a:p>
                      <a:pPr algn="ctr"/>
                      <a:r>
                        <a:rPr lang="ka-GE" sz="1100" dirty="0" smtClean="0"/>
                        <a:t>12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255691">
                <a:tc>
                  <a:txBody>
                    <a:bodyPr/>
                    <a:lstStyle/>
                    <a:p>
                      <a:pPr algn="ctr"/>
                      <a:r>
                        <a:rPr lang="ka-GE" sz="1100" b="1" dirty="0" smtClean="0"/>
                        <a:t>2</a:t>
                      </a:r>
                      <a:endParaRPr lang="en-US" sz="1100" b="1" dirty="0"/>
                    </a:p>
                  </a:txBody>
                  <a:tcPr/>
                </a:tc>
                <a:tc>
                  <a:txBody>
                    <a:bodyPr/>
                    <a:lstStyle/>
                    <a:p>
                      <a:pPr algn="ctr"/>
                      <a:r>
                        <a:rPr lang="ka-GE" sz="1100" b="1" dirty="0" smtClean="0"/>
                        <a:t>გირაო</a:t>
                      </a:r>
                      <a:endParaRPr lang="en-US" sz="1100" b="1" dirty="0"/>
                    </a:p>
                  </a:txBody>
                  <a:tcPr/>
                </a:tc>
                <a:tc>
                  <a:txBody>
                    <a:bodyPr/>
                    <a:lstStyle/>
                    <a:p>
                      <a:pPr algn="ctr"/>
                      <a:r>
                        <a:rPr lang="ka-GE" sz="1100" dirty="0" smtClean="0"/>
                        <a:t>72</a:t>
                      </a: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66</a:t>
                      </a:r>
                      <a:endParaRPr lang="en-US" sz="1100" dirty="0"/>
                    </a:p>
                  </a:txBody>
                  <a:tcPr/>
                </a:tc>
                <a:tc>
                  <a:txBody>
                    <a:bodyPr/>
                    <a:lstStyle/>
                    <a:p>
                      <a:pPr algn="ctr"/>
                      <a:endParaRPr lang="en-US" sz="1100"/>
                    </a:p>
                  </a:txBody>
                  <a:tcPr/>
                </a:tc>
              </a:tr>
              <a:tr h="255691">
                <a:tc>
                  <a:txBody>
                    <a:bodyPr/>
                    <a:lstStyle/>
                    <a:p>
                      <a:pPr algn="ctr"/>
                      <a:r>
                        <a:rPr lang="ka-GE" sz="1100" b="1" dirty="0" smtClean="0"/>
                        <a:t>3</a:t>
                      </a:r>
                      <a:endParaRPr lang="en-US" sz="1100" b="1" dirty="0"/>
                    </a:p>
                  </a:txBody>
                  <a:tcPr/>
                </a:tc>
                <a:tc>
                  <a:txBody>
                    <a:bodyPr/>
                    <a:lstStyle/>
                    <a:p>
                      <a:pPr algn="ctr"/>
                      <a:r>
                        <a:rPr lang="ka-GE" sz="1100" b="1" dirty="0" smtClean="0"/>
                        <a:t>გირაო პატ/</a:t>
                      </a:r>
                      <a:r>
                        <a:rPr lang="ka-GE" sz="1100" b="1" dirty="0" err="1" smtClean="0"/>
                        <a:t>უზრ</a:t>
                      </a:r>
                      <a:endParaRPr lang="en-US" sz="1100" b="1" dirty="0"/>
                    </a:p>
                  </a:txBody>
                  <a:tcPr/>
                </a:tc>
                <a:tc>
                  <a:txBody>
                    <a:bodyPr/>
                    <a:lstStyle/>
                    <a:p>
                      <a:pPr algn="ctr"/>
                      <a:r>
                        <a:rPr lang="ka-GE" sz="1100" dirty="0" smtClean="0"/>
                        <a:t>7</a:t>
                      </a: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a:p>
                  </a:txBody>
                  <a:tcPr/>
                </a:tc>
              </a:tr>
              <a:tr h="200939">
                <a:tc>
                  <a:txBody>
                    <a:bodyPr/>
                    <a:lstStyle/>
                    <a:p>
                      <a:pPr algn="ctr"/>
                      <a:r>
                        <a:rPr lang="ka-GE" sz="1100" b="1" dirty="0" smtClean="0"/>
                        <a:t>4</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პირადი თავდებობა</a:t>
                      </a:r>
                      <a:endParaRPr lang="en-US" sz="1100" b="1"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r>
              <a:tr h="255691">
                <a:tc>
                  <a:txBody>
                    <a:bodyPr/>
                    <a:lstStyle/>
                    <a:p>
                      <a:pPr algn="ctr"/>
                      <a:r>
                        <a:rPr lang="ka-GE" sz="1100" b="1" dirty="0" smtClean="0"/>
                        <a:t>5</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არასრულწლოვანი</a:t>
                      </a:r>
                      <a:r>
                        <a:rPr lang="ka-GE" sz="1100" b="1" baseline="0" dirty="0" smtClean="0"/>
                        <a:t> ბრალდებულის მეთვალყურეობაში გადაცემა</a:t>
                      </a:r>
                      <a:endParaRPr lang="en-US" sz="1100" b="1"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r>
              <a:tr h="917480">
                <a:tc>
                  <a:txBody>
                    <a:bodyPr/>
                    <a:lstStyle/>
                    <a:p>
                      <a:pPr algn="ctr"/>
                      <a:r>
                        <a:rPr lang="ka-GE" sz="1100" b="1" dirty="0" smtClean="0"/>
                        <a:t>6</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სამხედრო მოსამსახურის ქცევისადმი სარდლობის მეთვალყურეობა</a:t>
                      </a:r>
                      <a:endParaRPr lang="en-US" sz="1100" b="1" dirty="0" smtClean="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752032">
                <a:tc>
                  <a:txBody>
                    <a:bodyPr/>
                    <a:lstStyle/>
                    <a:p>
                      <a:pPr algn="ctr"/>
                      <a:r>
                        <a:rPr lang="ka-GE" sz="1100" b="1" dirty="0" smtClean="0"/>
                        <a:t>7</a:t>
                      </a:r>
                      <a:endParaRPr lang="en-US" sz="1100" b="1" dirty="0"/>
                    </a:p>
                  </a:txBody>
                  <a:tcPr/>
                </a:tc>
                <a:tc>
                  <a:txBody>
                    <a:bodyPr/>
                    <a:lstStyle/>
                    <a:p>
                      <a:pPr algn="ctr"/>
                      <a:r>
                        <a:rPr lang="ka-GE" sz="1100" b="1" dirty="0" smtClean="0"/>
                        <a:t>შეთანხმება გაუსვლელობისა და სათანადო ქცევის შესახებ</a:t>
                      </a:r>
                      <a:endParaRPr lang="en-US" sz="1100" b="1"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417940">
                <a:tc>
                  <a:txBody>
                    <a:bodyPr/>
                    <a:lstStyle/>
                    <a:p>
                      <a:pPr algn="ctr"/>
                      <a:r>
                        <a:rPr lang="ka-GE" sz="1100" b="1" dirty="0" smtClean="0"/>
                        <a:t>8</a:t>
                      </a:r>
                      <a:endParaRPr lang="en-US" sz="1100" b="1" dirty="0"/>
                    </a:p>
                  </a:txBody>
                  <a:tcPr/>
                </a:tc>
                <a:tc>
                  <a:txBody>
                    <a:bodyPr/>
                    <a:lstStyle/>
                    <a:p>
                      <a:pPr algn="ctr"/>
                      <a:r>
                        <a:rPr lang="ka-GE" sz="1100" b="1" dirty="0" smtClean="0"/>
                        <a:t>სულ ჯამი</a:t>
                      </a:r>
                      <a:endParaRPr lang="en-US" sz="1100" b="1" dirty="0"/>
                    </a:p>
                  </a:txBody>
                  <a:tcPr/>
                </a:tc>
                <a:tc>
                  <a:txBody>
                    <a:bodyPr/>
                    <a:lstStyle/>
                    <a:p>
                      <a:pPr algn="ctr"/>
                      <a:r>
                        <a:rPr lang="ka-GE" sz="1100" dirty="0" smtClean="0"/>
                        <a:t>94</a:t>
                      </a:r>
                      <a:endParaRPr lang="en-US" sz="1100" dirty="0"/>
                    </a:p>
                  </a:txBody>
                  <a:tcPr/>
                </a:tc>
                <a:tc>
                  <a:txBody>
                    <a:bodyPr/>
                    <a:lstStyle/>
                    <a:p>
                      <a:pPr algn="ctr"/>
                      <a:r>
                        <a:rPr lang="ka-GE" sz="1100" dirty="0" smtClean="0"/>
                        <a:t>19</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71</a:t>
                      </a:r>
                      <a:endParaRPr lang="en-US" sz="1100" dirty="0"/>
                    </a:p>
                  </a:txBody>
                  <a:tcPr/>
                </a:tc>
                <a:tc>
                  <a:txBody>
                    <a:bodyPr/>
                    <a:lstStyle/>
                    <a:p>
                      <a:pPr algn="ctr"/>
                      <a:endParaRPr lang="en-US" sz="1100" dirty="0"/>
                    </a:p>
                  </a:txBody>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lstStyle/>
          <a:p>
            <a:endParaRPr lang="en-US"/>
          </a:p>
        </p:txBody>
      </p:sp>
      <p:sp>
        <p:nvSpPr>
          <p:cNvPr id="3" name="შიგთავსის ჩანაცვლების ველი 2"/>
          <p:cNvSpPr>
            <a:spLocks noGrp="1"/>
          </p:cNvSpPr>
          <p:nvPr>
            <p:ph idx="1"/>
          </p:nvPr>
        </p:nvSpPr>
        <p:spPr/>
        <p:txBody>
          <a:bodyPr/>
          <a:lstStyle/>
          <a:p>
            <a:endParaRPr lang="en-US"/>
          </a:p>
        </p:txBody>
      </p:sp>
      <p:sp>
        <p:nvSpPr>
          <p:cNvPr id="4" name="სათაური 1"/>
          <p:cNvSpPr txBox="1">
            <a:spLocks/>
          </p:cNvSpPr>
          <p:nvPr/>
        </p:nvSpPr>
        <p:spPr>
          <a:xfrm>
            <a:off x="457200" y="253536"/>
            <a:ext cx="8229600" cy="432264"/>
          </a:xfrm>
          <a:prstGeom prst="rect">
            <a:avLst/>
          </a:prstGeom>
        </p:spPr>
        <p:txBody>
          <a:bodyPr rIns="91440" anchor="b">
            <a:noAutofit/>
            <a:scene3d>
              <a:camera prst="orthographicFront"/>
              <a:lightRig rig="soft" dir="t">
                <a:rot lat="0" lon="0" rev="2400000"/>
              </a:lightRig>
            </a:scene3d>
            <a:sp3d>
              <a:bevelT w="19050" h="12700"/>
            </a:sp3d>
          </a:bodyPr>
          <a:lstStyle/>
          <a:p>
            <a:pPr marL="54864" marR="0" lvl="0" indent="0" algn="ctr" defTabSz="914400" rtl="0" eaLnBrk="1" fontAlgn="auto" latinLnBrk="0" hangingPunct="1">
              <a:lnSpc>
                <a:spcPct val="100000"/>
              </a:lnSpc>
              <a:spcBef>
                <a:spcPct val="0"/>
              </a:spcBef>
              <a:spcAft>
                <a:spcPts val="0"/>
              </a:spcAft>
              <a:buClrTx/>
              <a:buSzTx/>
              <a:buFontTx/>
              <a:buNone/>
              <a:tabLst/>
              <a:defRPr/>
            </a:pPr>
            <a:r>
              <a:rPr kumimoji="0" lang="ka-GE" sz="1800" b="0" i="0" u="none" strike="noStrike" kern="1200" cap="none" spc="0" normalizeH="0" baseline="0" noProof="0" dirty="0" smtClean="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rPr>
              <a:t>2021 წლის სტატისტიკური მონაცემები აღკვეთის ღონისძიების საქმეებზე </a:t>
            </a:r>
            <a:endParaRPr kumimoji="0" lang="en-US" sz="1800" b="0" i="0" u="none" strike="noStrike" kern="1200" cap="none" spc="0" normalizeH="0" baseline="0" noProof="0" dirty="0">
              <a:ln>
                <a:noFill/>
              </a:ln>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uLnTx/>
              <a:uFillTx/>
              <a:latin typeface="+mj-lt"/>
              <a:ea typeface="+mj-ea"/>
              <a:cs typeface="+mj-cs"/>
            </a:endParaRPr>
          </a:p>
        </p:txBody>
      </p:sp>
      <p:graphicFrame>
        <p:nvGraphicFramePr>
          <p:cNvPr id="5" name="შიგთავსის ჩანაცვლების ველი 10"/>
          <p:cNvGraphicFramePr>
            <a:graphicFrameLocks/>
          </p:cNvGraphicFramePr>
          <p:nvPr/>
        </p:nvGraphicFramePr>
        <p:xfrm>
          <a:off x="457200" y="792547"/>
          <a:ext cx="8381996" cy="5794774"/>
        </p:xfrm>
        <a:graphic>
          <a:graphicData uri="http://schemas.openxmlformats.org/drawingml/2006/table">
            <a:tbl>
              <a:tblPr firstRow="1" bandRow="1">
                <a:tableStyleId>{5C22544A-7EE6-4342-B048-85BDC9FD1C3A}</a:tableStyleId>
              </a:tblPr>
              <a:tblGrid>
                <a:gridCol w="299357"/>
                <a:gridCol w="1605643"/>
                <a:gridCol w="457200"/>
                <a:gridCol w="457200"/>
                <a:gridCol w="381000"/>
                <a:gridCol w="381000"/>
                <a:gridCol w="304800"/>
                <a:gridCol w="381000"/>
                <a:gridCol w="533400"/>
                <a:gridCol w="838200"/>
                <a:gridCol w="685800"/>
                <a:gridCol w="914400"/>
                <a:gridCol w="609600"/>
                <a:gridCol w="533396"/>
              </a:tblGrid>
              <a:tr h="417940">
                <a:tc gridSpan="14">
                  <a:txBody>
                    <a:bodyPr/>
                    <a:lstStyle/>
                    <a:p>
                      <a:pPr algn="ctr"/>
                      <a:r>
                        <a:rPr lang="ka-GE" dirty="0" smtClean="0">
                          <a:solidFill>
                            <a:schemeClr val="tx1"/>
                          </a:solidFill>
                        </a:rPr>
                        <a:t>მარტვილის  მაგისტრატი </a:t>
                      </a:r>
                      <a:r>
                        <a:rPr lang="ka-GE" baseline="0" dirty="0" smtClean="0">
                          <a:solidFill>
                            <a:schemeClr val="tx1"/>
                          </a:solidFill>
                        </a:rPr>
                        <a:t>სასამართლო</a:t>
                      </a:r>
                      <a:endParaRPr lang="en-US" dirty="0">
                        <a:solidFill>
                          <a:schemeClr val="tx1"/>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305672">
                <a:tc rowSpan="2">
                  <a:txBody>
                    <a:bodyPr/>
                    <a:lstStyle/>
                    <a:p>
                      <a:pPr algn="ctr"/>
                      <a:r>
                        <a:rPr lang="ka-GE" sz="1100" b="1" dirty="0" smtClean="0"/>
                        <a:t>N</a:t>
                      </a:r>
                      <a:endParaRPr lang="en-US" sz="1100" b="1" dirty="0"/>
                    </a:p>
                  </a:txBody>
                  <a:tcPr/>
                </a:tc>
                <a:tc rowSpan="2">
                  <a:txBody>
                    <a:bodyPr/>
                    <a:lstStyle/>
                    <a:p>
                      <a:pPr algn="ctr"/>
                      <a:r>
                        <a:rPr lang="ka-GE" sz="1100" b="1" dirty="0" smtClean="0"/>
                        <a:t>აღკვეთის დასახელება</a:t>
                      </a:r>
                      <a:endParaRPr lang="en-US" sz="1100" b="1" dirty="0"/>
                    </a:p>
                  </a:txBody>
                  <a:tcPr/>
                </a:tc>
                <a:tc rowSpan="2">
                  <a:txBody>
                    <a:bodyPr/>
                    <a:lstStyle/>
                    <a:p>
                      <a:pPr algn="ctr"/>
                      <a:r>
                        <a:rPr lang="ka-GE" sz="1100" b="1" dirty="0" smtClean="0"/>
                        <a:t>სულ შემოვიდა</a:t>
                      </a:r>
                      <a:endParaRPr lang="en-US" sz="1100" b="1" dirty="0"/>
                    </a:p>
                  </a:txBody>
                  <a:tcPr vert="vert270"/>
                </a:tc>
                <a:tc rowSpan="2">
                  <a:txBody>
                    <a:bodyPr/>
                    <a:lstStyle/>
                    <a:p>
                      <a:pPr algn="ctr"/>
                      <a:r>
                        <a:rPr lang="ka-GE" sz="1100" b="1" dirty="0" smtClean="0"/>
                        <a:t>დაკმაყოფილდა</a:t>
                      </a:r>
                      <a:endParaRPr lang="en-US" sz="1100" b="1" dirty="0"/>
                    </a:p>
                  </a:txBody>
                  <a:tcPr vert="vert270"/>
                </a:tc>
                <a:tc rowSpan="2">
                  <a:txBody>
                    <a:bodyPr/>
                    <a:lstStyle/>
                    <a:p>
                      <a:pPr algn="ctr"/>
                      <a:r>
                        <a:rPr lang="ka-GE" sz="1100" b="1" dirty="0" smtClean="0"/>
                        <a:t>უარი ეთქვა</a:t>
                      </a:r>
                      <a:endParaRPr lang="en-US" sz="1100" b="1" dirty="0"/>
                    </a:p>
                  </a:txBody>
                  <a:tcPr vert="vert270"/>
                </a:tc>
                <a:tc gridSpan="7">
                  <a:txBody>
                    <a:bodyPr/>
                    <a:lstStyle/>
                    <a:p>
                      <a:pPr algn="ctr"/>
                      <a:r>
                        <a:rPr lang="ka-GE" sz="1100" b="1" dirty="0" smtClean="0"/>
                        <a:t>მათ შორის შეეფარდა</a:t>
                      </a:r>
                      <a:endParaRPr lang="en-US" sz="1100" b="1" dirty="0"/>
                    </a:p>
                  </a:txBody>
                  <a:tcPr/>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hMerge="1">
                  <a:txBody>
                    <a:bodyPr/>
                    <a:lstStyle/>
                    <a:p>
                      <a:pPr algn="ctr"/>
                      <a:endParaRPr lang="en-US" sz="1100"/>
                    </a:p>
                  </a:txBody>
                  <a:tcPr vert="vert270"/>
                </a:tc>
                <a:tc rowSpan="2">
                  <a:txBody>
                    <a:bodyPr/>
                    <a:lstStyle/>
                    <a:p>
                      <a:pPr algn="ctr"/>
                      <a:r>
                        <a:rPr lang="ka-GE" sz="1100" b="1" dirty="0" smtClean="0"/>
                        <a:t>დატოვებულია</a:t>
                      </a:r>
                      <a:r>
                        <a:rPr lang="ka-GE" sz="1100" b="1" baseline="0" dirty="0" smtClean="0"/>
                        <a:t> </a:t>
                      </a:r>
                      <a:r>
                        <a:rPr lang="ka-GE" sz="1100" b="1" baseline="0" dirty="0" err="1" smtClean="0"/>
                        <a:t>განუხილველი</a:t>
                      </a:r>
                      <a:endParaRPr lang="en-US" sz="1100" b="1" dirty="0"/>
                    </a:p>
                  </a:txBody>
                  <a:tcPr vert="vert270"/>
                </a:tc>
                <a:tc rowSpan="2">
                  <a:txBody>
                    <a:bodyPr/>
                    <a:lstStyle/>
                    <a:p>
                      <a:pPr algn="ctr"/>
                      <a:r>
                        <a:rPr lang="ka-GE" sz="1100" b="1" dirty="0" smtClean="0"/>
                        <a:t>უარი ეთავა შეფარდებაზე</a:t>
                      </a:r>
                      <a:endParaRPr lang="en-US" sz="1100" b="1" dirty="0"/>
                    </a:p>
                  </a:txBody>
                  <a:tcPr vert="vert270"/>
                </a:tc>
              </a:tr>
              <a:tr h="1163262">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c>
                  <a:txBody>
                    <a:bodyPr/>
                    <a:lstStyle/>
                    <a:p>
                      <a:pPr algn="ctr"/>
                      <a:r>
                        <a:rPr lang="ka-GE" sz="1100" b="1" dirty="0" smtClean="0"/>
                        <a:t>დაპატიმრება</a:t>
                      </a:r>
                      <a:endParaRPr lang="en-US" sz="1100" b="1" dirty="0"/>
                    </a:p>
                  </a:txBody>
                  <a:tcPr vert="vert270"/>
                </a:tc>
                <a:tc>
                  <a:txBody>
                    <a:bodyPr/>
                    <a:lstStyle/>
                    <a:p>
                      <a:pPr algn="ctr"/>
                      <a:r>
                        <a:rPr lang="ka-GE" sz="1100" b="1" dirty="0" smtClean="0"/>
                        <a:t>გირაო</a:t>
                      </a:r>
                      <a:endParaRPr lang="en-US" sz="1100" b="1" dirty="0"/>
                    </a:p>
                  </a:txBody>
                  <a:tcPr vert="vert270"/>
                </a:tc>
                <a:tc>
                  <a:txBody>
                    <a:bodyPr/>
                    <a:lstStyle/>
                    <a:p>
                      <a:pPr algn="ctr"/>
                      <a:r>
                        <a:rPr lang="ka-GE" sz="1100" b="1" dirty="0" smtClean="0"/>
                        <a:t>გირაო</a:t>
                      </a:r>
                      <a:r>
                        <a:rPr lang="ka-GE" sz="1100" b="1" baseline="0" dirty="0" smtClean="0"/>
                        <a:t> პ/</a:t>
                      </a:r>
                      <a:r>
                        <a:rPr lang="ka-GE" sz="1100" b="1" baseline="0" dirty="0" err="1" smtClean="0"/>
                        <a:t>უზრ</a:t>
                      </a:r>
                      <a:endParaRPr lang="en-US" sz="1100" b="1" dirty="0"/>
                    </a:p>
                  </a:txBody>
                  <a:tcPr vert="vert270"/>
                </a:tc>
                <a:tc>
                  <a:txBody>
                    <a:bodyPr/>
                    <a:lstStyle/>
                    <a:p>
                      <a:pPr algn="ctr"/>
                      <a:r>
                        <a:rPr lang="ka-GE" sz="1100" b="1" dirty="0" smtClean="0"/>
                        <a:t>პირადი თავდებობა</a:t>
                      </a:r>
                      <a:endParaRPr lang="en-US" sz="1100" b="1" dirty="0"/>
                    </a:p>
                  </a:txBody>
                  <a:tcPr vert="vert270"/>
                </a:tc>
                <a:tc>
                  <a:txBody>
                    <a:bodyPr/>
                    <a:lstStyle/>
                    <a:p>
                      <a:pPr algn="ctr"/>
                      <a:r>
                        <a:rPr lang="ka-GE" sz="1100" b="1" dirty="0" smtClean="0"/>
                        <a:t>არასრულწლოვნის მეთვალყურეობაში</a:t>
                      </a:r>
                      <a:r>
                        <a:rPr lang="ka-GE" sz="1100" b="1" baseline="0" dirty="0" smtClean="0"/>
                        <a:t> გადაცემა</a:t>
                      </a:r>
                      <a:endParaRPr lang="en-US" sz="1100" b="1" dirty="0"/>
                    </a:p>
                  </a:txBody>
                  <a:tcPr vert="vert270"/>
                </a:tc>
                <a:tc>
                  <a:txBody>
                    <a:bodyPr/>
                    <a:lstStyle/>
                    <a:p>
                      <a:pPr algn="ctr"/>
                      <a:r>
                        <a:rPr lang="ka-GE" sz="1100" b="1" dirty="0" smtClean="0"/>
                        <a:t>სარდლობის</a:t>
                      </a:r>
                      <a:r>
                        <a:rPr lang="ka-GE" sz="1100" b="1" baseline="0" dirty="0" smtClean="0"/>
                        <a:t> მეთვალყურეობა</a:t>
                      </a:r>
                      <a:endParaRPr lang="en-US" sz="1100" b="1" dirty="0"/>
                    </a:p>
                  </a:txBody>
                  <a:tcPr vert="vert270"/>
                </a:tc>
                <a:tc>
                  <a:txBody>
                    <a:bodyPr/>
                    <a:lstStyle/>
                    <a:p>
                      <a:pPr algn="ctr"/>
                      <a:r>
                        <a:rPr lang="ka-GE" sz="1100" b="1" dirty="0" smtClean="0"/>
                        <a:t>შეთანხმება</a:t>
                      </a:r>
                      <a:r>
                        <a:rPr lang="ka-GE" sz="1100" b="1" baseline="0" dirty="0" smtClean="0"/>
                        <a:t> გაუსვლელობისა და სათანადო </a:t>
                      </a:r>
                      <a:r>
                        <a:rPr lang="ka-GE" sz="1100" b="1" baseline="0" dirty="0" err="1" smtClean="0"/>
                        <a:t>ქცევუს</a:t>
                      </a:r>
                      <a:r>
                        <a:rPr lang="ka-GE" sz="1100" b="1" baseline="0" dirty="0" smtClean="0"/>
                        <a:t> შესახებ</a:t>
                      </a:r>
                      <a:endParaRPr lang="en-US" sz="1100" b="1" dirty="0"/>
                    </a:p>
                  </a:txBody>
                  <a:tcPr vert="vert270"/>
                </a:tc>
                <a:tc vMerge="1">
                  <a:txBody>
                    <a:bodyPr/>
                    <a:lstStyle/>
                    <a:p>
                      <a:pPr algn="ctr"/>
                      <a:endParaRPr lang="en-US" sz="1100" dirty="0"/>
                    </a:p>
                  </a:txBody>
                  <a:tcPr vert="vert270"/>
                </a:tc>
                <a:tc vMerge="1">
                  <a:txBody>
                    <a:bodyPr/>
                    <a:lstStyle/>
                    <a:p>
                      <a:pPr algn="ctr"/>
                      <a:endParaRPr lang="en-US" sz="1100" dirty="0"/>
                    </a:p>
                  </a:txBody>
                  <a:tcPr vert="vert270"/>
                </a:tc>
              </a:tr>
              <a:tr h="255691">
                <a:tc>
                  <a:txBody>
                    <a:bodyPr/>
                    <a:lstStyle/>
                    <a:p>
                      <a:pPr algn="ctr"/>
                      <a:r>
                        <a:rPr lang="ka-GE" sz="1100" b="1" dirty="0" smtClean="0"/>
                        <a:t>1</a:t>
                      </a:r>
                      <a:endParaRPr lang="en-US" sz="1100" b="1" dirty="0"/>
                    </a:p>
                  </a:txBody>
                  <a:tcPr/>
                </a:tc>
                <a:tc>
                  <a:txBody>
                    <a:bodyPr/>
                    <a:lstStyle/>
                    <a:p>
                      <a:pPr algn="ctr"/>
                      <a:r>
                        <a:rPr lang="ka-GE" sz="1100" b="1" dirty="0" smtClean="0"/>
                        <a:t>დაპატიმრება</a:t>
                      </a:r>
                      <a:endParaRPr lang="en-US" sz="1100" b="1" dirty="0"/>
                    </a:p>
                  </a:txBody>
                  <a:tcPr/>
                </a:tc>
                <a:tc>
                  <a:txBody>
                    <a:bodyPr/>
                    <a:lstStyle/>
                    <a:p>
                      <a:pPr algn="ctr"/>
                      <a:r>
                        <a:rPr lang="ka-GE" sz="1100" dirty="0" smtClean="0"/>
                        <a:t>15</a:t>
                      </a:r>
                      <a:endParaRPr lang="en-US" sz="1100" dirty="0"/>
                    </a:p>
                  </a:txBody>
                  <a:tcPr/>
                </a:tc>
                <a:tc>
                  <a:txBody>
                    <a:bodyPr/>
                    <a:lstStyle/>
                    <a:p>
                      <a:pPr algn="ctr"/>
                      <a:r>
                        <a:rPr lang="ka-GE" sz="1100" dirty="0" smtClean="0"/>
                        <a:t>6</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2</a:t>
                      </a:r>
                      <a:endParaRPr lang="en-US" sz="1100" dirty="0"/>
                    </a:p>
                  </a:txBody>
                  <a:tcPr/>
                </a:tc>
                <a:tc>
                  <a:txBody>
                    <a:bodyPr/>
                    <a:lstStyle/>
                    <a:p>
                      <a:pPr algn="ctr"/>
                      <a:endParaRPr lang="en-US" sz="1100"/>
                    </a:p>
                  </a:txBody>
                  <a:tcPr/>
                </a:tc>
              </a:tr>
              <a:tr h="255691">
                <a:tc>
                  <a:txBody>
                    <a:bodyPr/>
                    <a:lstStyle/>
                    <a:p>
                      <a:pPr algn="ctr"/>
                      <a:r>
                        <a:rPr lang="ka-GE" sz="1100" b="1" dirty="0" smtClean="0"/>
                        <a:t>2</a:t>
                      </a:r>
                      <a:endParaRPr lang="en-US" sz="1100" b="1" dirty="0"/>
                    </a:p>
                  </a:txBody>
                  <a:tcPr/>
                </a:tc>
                <a:tc>
                  <a:txBody>
                    <a:bodyPr/>
                    <a:lstStyle/>
                    <a:p>
                      <a:pPr algn="ctr"/>
                      <a:r>
                        <a:rPr lang="ka-GE" sz="1100" b="1" dirty="0" smtClean="0"/>
                        <a:t>გირაო</a:t>
                      </a:r>
                      <a:endParaRPr lang="en-US" sz="1100" b="1" dirty="0"/>
                    </a:p>
                  </a:txBody>
                  <a:tcPr/>
                </a:tc>
                <a:tc>
                  <a:txBody>
                    <a:bodyPr/>
                    <a:lstStyle/>
                    <a:p>
                      <a:pPr algn="ctr"/>
                      <a:r>
                        <a:rPr lang="ka-GE" sz="1100" dirty="0" smtClean="0"/>
                        <a:t>92</a:t>
                      </a: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86</a:t>
                      </a:r>
                      <a:endParaRPr lang="en-US" sz="1100" dirty="0"/>
                    </a:p>
                  </a:txBody>
                  <a:tcPr/>
                </a:tc>
                <a:tc>
                  <a:txBody>
                    <a:bodyPr/>
                    <a:lstStyle/>
                    <a:p>
                      <a:pPr algn="ctr"/>
                      <a:endParaRPr lang="en-US" sz="1100"/>
                    </a:p>
                  </a:txBody>
                  <a:tcPr/>
                </a:tc>
              </a:tr>
              <a:tr h="255691">
                <a:tc>
                  <a:txBody>
                    <a:bodyPr/>
                    <a:lstStyle/>
                    <a:p>
                      <a:pPr algn="ctr"/>
                      <a:r>
                        <a:rPr lang="ka-GE" sz="1100" b="1" dirty="0" smtClean="0"/>
                        <a:t>3</a:t>
                      </a:r>
                      <a:endParaRPr lang="en-US" sz="1100" b="1" dirty="0"/>
                    </a:p>
                  </a:txBody>
                  <a:tcPr/>
                </a:tc>
                <a:tc>
                  <a:txBody>
                    <a:bodyPr/>
                    <a:lstStyle/>
                    <a:p>
                      <a:pPr algn="ctr"/>
                      <a:r>
                        <a:rPr lang="ka-GE" sz="1100" b="1" dirty="0" smtClean="0"/>
                        <a:t>გირაო პატ/</a:t>
                      </a:r>
                      <a:r>
                        <a:rPr lang="ka-GE" sz="1100" b="1" dirty="0" err="1" smtClean="0"/>
                        <a:t>უზრ</a:t>
                      </a:r>
                      <a:endParaRPr lang="en-US" sz="1100" b="1" dirty="0"/>
                    </a:p>
                  </a:txBody>
                  <a:tcPr/>
                </a:tc>
                <a:tc>
                  <a:txBody>
                    <a:bodyPr/>
                    <a:lstStyle/>
                    <a:p>
                      <a:pPr algn="ctr"/>
                      <a:r>
                        <a:rPr lang="ka-GE" sz="1100" dirty="0" smtClean="0"/>
                        <a:t>13</a:t>
                      </a:r>
                      <a:endParaRPr lang="en-US" sz="1100" dirty="0"/>
                    </a:p>
                  </a:txBody>
                  <a:tcPr/>
                </a:tc>
                <a:tc>
                  <a:txBody>
                    <a:bodyPr/>
                    <a:lstStyle/>
                    <a:p>
                      <a:pPr algn="ctr"/>
                      <a:r>
                        <a:rPr lang="ka-GE" sz="1100" dirty="0" smtClean="0"/>
                        <a:t>1</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12</a:t>
                      </a:r>
                      <a:endParaRPr lang="en-US" sz="1100" dirty="0"/>
                    </a:p>
                  </a:txBody>
                  <a:tcPr/>
                </a:tc>
                <a:tc>
                  <a:txBody>
                    <a:bodyPr/>
                    <a:lstStyle/>
                    <a:p>
                      <a:pPr algn="ctr"/>
                      <a:endParaRPr lang="en-US" sz="1100" dirty="0"/>
                    </a:p>
                  </a:txBody>
                  <a:tcPr/>
                </a:tc>
              </a:tr>
              <a:tr h="200939">
                <a:tc>
                  <a:txBody>
                    <a:bodyPr/>
                    <a:lstStyle/>
                    <a:p>
                      <a:pPr algn="ctr"/>
                      <a:r>
                        <a:rPr lang="ka-GE" sz="1100" b="1" dirty="0" smtClean="0"/>
                        <a:t>4</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პირადი თავდებობა</a:t>
                      </a:r>
                      <a:endParaRPr lang="en-US" sz="1100" b="1" dirty="0"/>
                    </a:p>
                  </a:txBody>
                  <a:tcPr/>
                </a:tc>
                <a:tc>
                  <a:txBody>
                    <a:bodyPr/>
                    <a:lstStyle/>
                    <a:p>
                      <a:pPr algn="ctr"/>
                      <a:r>
                        <a:rPr lang="ka-GE" sz="1100" dirty="0" smtClean="0"/>
                        <a:t>1</a:t>
                      </a:r>
                      <a:endParaRPr lang="en-US" sz="1100" dirty="0"/>
                    </a:p>
                  </a:txBody>
                  <a:tcPr/>
                </a:tc>
                <a:tc>
                  <a:txBody>
                    <a:bodyPr/>
                    <a:lstStyle/>
                    <a:p>
                      <a:pPr algn="ctr"/>
                      <a:r>
                        <a:rPr lang="ka-GE" sz="1100" dirty="0" smtClean="0"/>
                        <a:t>1</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255691">
                <a:tc>
                  <a:txBody>
                    <a:bodyPr/>
                    <a:lstStyle/>
                    <a:p>
                      <a:pPr algn="ctr"/>
                      <a:r>
                        <a:rPr lang="ka-GE" sz="1100" b="1" dirty="0" smtClean="0"/>
                        <a:t>5</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არასრულწლოვანი</a:t>
                      </a:r>
                      <a:r>
                        <a:rPr lang="ka-GE" sz="1100" b="1" baseline="0" dirty="0" smtClean="0"/>
                        <a:t> ბრალდებულის მეთვალყურეობაში გადაცემა</a:t>
                      </a:r>
                      <a:endParaRPr lang="en-US" sz="1100" b="1" dirty="0"/>
                    </a:p>
                  </a:txBody>
                  <a:tcPr/>
                </a:tc>
                <a:tc>
                  <a:txBody>
                    <a:bodyPr/>
                    <a:lstStyle/>
                    <a:p>
                      <a:pPr algn="ctr"/>
                      <a:r>
                        <a:rPr lang="ka-GE" sz="1100" dirty="0" smtClean="0"/>
                        <a:t>1</a:t>
                      </a:r>
                      <a:endParaRPr lang="en-US" sz="1100" dirty="0"/>
                    </a:p>
                  </a:txBody>
                  <a:tcPr/>
                </a:tc>
                <a:tc>
                  <a:txBody>
                    <a:bodyPr/>
                    <a:lstStyle/>
                    <a:p>
                      <a:pPr algn="ctr"/>
                      <a:r>
                        <a:rPr lang="ka-GE" sz="1100" dirty="0" smtClean="0"/>
                        <a:t>1</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r>
              <a:tr h="917480">
                <a:tc>
                  <a:txBody>
                    <a:bodyPr/>
                    <a:lstStyle/>
                    <a:p>
                      <a:pPr algn="ctr"/>
                      <a:r>
                        <a:rPr lang="ka-GE" sz="1100" b="1" dirty="0" smtClean="0"/>
                        <a:t>6</a:t>
                      </a:r>
                      <a:endParaRPr lang="en-US" sz="11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100" b="1" dirty="0" smtClean="0"/>
                        <a:t>სამხედრო მოსამსახურის ქცევისადმი სარდლობის მეთვალყურეობა</a:t>
                      </a:r>
                      <a:endParaRPr lang="en-US" sz="1100" b="1" dirty="0" smtClean="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752032">
                <a:tc>
                  <a:txBody>
                    <a:bodyPr/>
                    <a:lstStyle/>
                    <a:p>
                      <a:pPr algn="ctr"/>
                      <a:r>
                        <a:rPr lang="ka-GE" sz="1100" b="1" dirty="0" smtClean="0"/>
                        <a:t>7</a:t>
                      </a:r>
                      <a:endParaRPr lang="en-US" sz="1100" b="1" dirty="0"/>
                    </a:p>
                  </a:txBody>
                  <a:tcPr/>
                </a:tc>
                <a:tc>
                  <a:txBody>
                    <a:bodyPr/>
                    <a:lstStyle/>
                    <a:p>
                      <a:pPr algn="ctr"/>
                      <a:r>
                        <a:rPr lang="ka-GE" sz="1100" b="1" dirty="0" smtClean="0"/>
                        <a:t>შეთანხმება გაუსვლელობისა და სათანადო ქცევის შესახებ</a:t>
                      </a:r>
                      <a:endParaRPr lang="en-US" sz="1100" b="1" dirty="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a:p>
                  </a:txBody>
                  <a:tcPr/>
                </a:tc>
              </a:tr>
              <a:tr h="417940">
                <a:tc>
                  <a:txBody>
                    <a:bodyPr/>
                    <a:lstStyle/>
                    <a:p>
                      <a:pPr algn="ctr"/>
                      <a:r>
                        <a:rPr lang="ka-GE" sz="1100" b="1" dirty="0" smtClean="0"/>
                        <a:t>8</a:t>
                      </a:r>
                      <a:endParaRPr lang="en-US" sz="1100" b="1" dirty="0"/>
                    </a:p>
                  </a:txBody>
                  <a:tcPr/>
                </a:tc>
                <a:tc>
                  <a:txBody>
                    <a:bodyPr/>
                    <a:lstStyle/>
                    <a:p>
                      <a:pPr algn="ctr"/>
                      <a:r>
                        <a:rPr lang="ka-GE" sz="1100" b="1" dirty="0" smtClean="0"/>
                        <a:t>სულ ჯამი</a:t>
                      </a:r>
                      <a:endParaRPr lang="en-US" sz="1100" b="1" dirty="0"/>
                    </a:p>
                  </a:txBody>
                  <a:tcPr/>
                </a:tc>
                <a:tc>
                  <a:txBody>
                    <a:bodyPr/>
                    <a:lstStyle/>
                    <a:p>
                      <a:pPr algn="ctr"/>
                      <a:r>
                        <a:rPr lang="ka-GE" sz="1100" dirty="0" smtClean="0"/>
                        <a:t>122</a:t>
                      </a:r>
                      <a:endParaRPr lang="en-US" sz="1100" dirty="0"/>
                    </a:p>
                  </a:txBody>
                  <a:tcPr/>
                </a:tc>
                <a:tc>
                  <a:txBody>
                    <a:bodyPr/>
                    <a:lstStyle/>
                    <a:p>
                      <a:pPr algn="ctr"/>
                      <a:r>
                        <a:rPr lang="ka-GE" sz="1100" dirty="0" smtClean="0"/>
                        <a:t>14</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5</a:t>
                      </a: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100</a:t>
                      </a:r>
                      <a:endParaRPr lang="en-US" sz="1100" dirty="0"/>
                    </a:p>
                  </a:txBody>
                  <a:tcPr/>
                </a:tc>
                <a:tc>
                  <a:txBody>
                    <a:bodyPr/>
                    <a:lstStyle/>
                    <a:p>
                      <a:pPr algn="ctr"/>
                      <a:endParaRPr lang="en-US" sz="1100" dirty="0"/>
                    </a:p>
                  </a:txBody>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889464"/>
          </a:xfrm>
        </p:spPr>
        <p:txBody>
          <a:bodyPr>
            <a:noAutofit/>
          </a:bodyPr>
          <a:lstStyle/>
          <a:p>
            <a:pPr algn="ctr"/>
            <a:r>
              <a:rPr lang="ka-GE" sz="2800" dirty="0" smtClean="0"/>
              <a:t>2021 წლის სტატისტიკური მონაცემები იძულებით ღონისძიებების თაობაზე</a:t>
            </a:r>
            <a:endParaRPr lang="en-US" sz="2800" dirty="0"/>
          </a:p>
        </p:txBody>
      </p:sp>
      <p:graphicFrame>
        <p:nvGraphicFramePr>
          <p:cNvPr id="5" name="შიგთავსის ჩანაცვლების ველი 4"/>
          <p:cNvGraphicFramePr>
            <a:graphicFrameLocks noGrp="1"/>
          </p:cNvGraphicFramePr>
          <p:nvPr>
            <p:ph idx="1"/>
          </p:nvPr>
        </p:nvGraphicFramePr>
        <p:xfrm>
          <a:off x="457200" y="1295400"/>
          <a:ext cx="8153399" cy="4897477"/>
        </p:xfrm>
        <a:graphic>
          <a:graphicData uri="http://schemas.openxmlformats.org/drawingml/2006/table">
            <a:tbl>
              <a:tblPr firstRow="1" bandRow="1">
                <a:tableStyleId>{5C22544A-7EE6-4342-B048-85BDC9FD1C3A}</a:tableStyleId>
              </a:tblPr>
              <a:tblGrid>
                <a:gridCol w="381000"/>
                <a:gridCol w="3276600"/>
                <a:gridCol w="533400"/>
                <a:gridCol w="838200"/>
                <a:gridCol w="533400"/>
                <a:gridCol w="762000"/>
                <a:gridCol w="762000"/>
                <a:gridCol w="1066799"/>
              </a:tblGrid>
              <a:tr h="397327">
                <a:tc gridSpan="8">
                  <a:txBody>
                    <a:bodyPr/>
                    <a:lstStyle/>
                    <a:p>
                      <a:pPr algn="ctr"/>
                      <a:r>
                        <a:rPr lang="ka-GE" sz="1200" dirty="0" smtClean="0">
                          <a:solidFill>
                            <a:schemeClr val="tx1"/>
                          </a:solidFill>
                        </a:rPr>
                        <a:t>სენაკის რაიონული (მათ შორის აბაშისა და მარტვილის მაგისტრატი) სასამართლო</a:t>
                      </a:r>
                      <a:endParaRPr lang="en-US" sz="1200" dirty="0">
                        <a:solidFill>
                          <a:schemeClr val="tx1"/>
                        </a:solidFill>
                      </a:endParaRPr>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r>
              <a:tr h="685797">
                <a:tc rowSpan="2">
                  <a:txBody>
                    <a:bodyPr/>
                    <a:lstStyle/>
                    <a:p>
                      <a:pPr algn="ctr"/>
                      <a:r>
                        <a:rPr lang="ka-GE" sz="1200" b="1" dirty="0" smtClean="0">
                          <a:solidFill>
                            <a:schemeClr val="tx1"/>
                          </a:solidFill>
                        </a:rPr>
                        <a:t>N</a:t>
                      </a:r>
                      <a:endParaRPr lang="en-US" sz="1200" b="1" dirty="0">
                        <a:solidFill>
                          <a:schemeClr val="tx1"/>
                        </a:solidFill>
                      </a:endParaRPr>
                    </a:p>
                  </a:txBody>
                  <a:tcPr/>
                </a:tc>
                <a:tc rowSpan="2">
                  <a:txBody>
                    <a:bodyPr/>
                    <a:lstStyle/>
                    <a:p>
                      <a:pPr algn="ctr"/>
                      <a:r>
                        <a:rPr lang="ka-GE" sz="1200" b="1" dirty="0" smtClean="0">
                          <a:solidFill>
                            <a:schemeClr val="tx1"/>
                          </a:solidFill>
                        </a:rPr>
                        <a:t>ძირითადი მაჩვენებელი</a:t>
                      </a:r>
                      <a:endParaRPr lang="en-US" sz="1200" b="1" dirty="0">
                        <a:solidFill>
                          <a:schemeClr val="tx1"/>
                        </a:solidFill>
                      </a:endParaRPr>
                    </a:p>
                  </a:txBody>
                  <a:tcPr/>
                </a:tc>
                <a:tc gridSpan="2">
                  <a:txBody>
                    <a:bodyPr/>
                    <a:lstStyle/>
                    <a:p>
                      <a:pPr algn="ctr"/>
                      <a:r>
                        <a:rPr lang="ka-GE" sz="1200" b="1" dirty="0" smtClean="0">
                          <a:solidFill>
                            <a:schemeClr val="tx1"/>
                          </a:solidFill>
                        </a:rPr>
                        <a:t>სენაკის რაიონული სასამართლო</a:t>
                      </a:r>
                      <a:endParaRPr lang="en-US" sz="1200" b="1" dirty="0">
                        <a:solidFill>
                          <a:schemeClr val="tx1"/>
                        </a:solidFill>
                      </a:endParaRPr>
                    </a:p>
                  </a:txBody>
                  <a:tcPr/>
                </a:tc>
                <a:tc hMerge="1">
                  <a:txBody>
                    <a:bodyPr/>
                    <a:lstStyle/>
                    <a:p>
                      <a:pPr algn="ctr"/>
                      <a:endParaRPr lang="en-US" sz="1200"/>
                    </a:p>
                  </a:txBody>
                  <a:tcPr/>
                </a:tc>
                <a:tc gridSpan="2">
                  <a:txBody>
                    <a:bodyPr/>
                    <a:lstStyle/>
                    <a:p>
                      <a:pPr algn="ctr"/>
                      <a:r>
                        <a:rPr lang="ka-GE" sz="1200" b="1" dirty="0" smtClean="0">
                          <a:solidFill>
                            <a:schemeClr val="tx1"/>
                          </a:solidFill>
                        </a:rPr>
                        <a:t>აბაშის მაგისტრატი სასამართლო</a:t>
                      </a:r>
                      <a:endParaRPr lang="en-US" sz="1200" b="1" dirty="0">
                        <a:solidFill>
                          <a:schemeClr val="tx1"/>
                        </a:solidFill>
                      </a:endParaRPr>
                    </a:p>
                  </a:txBody>
                  <a:tcPr/>
                </a:tc>
                <a:tc hMerge="1">
                  <a:txBody>
                    <a:bodyPr/>
                    <a:lstStyle/>
                    <a:p>
                      <a:pPr algn="ctr"/>
                      <a:endParaRPr lang="en-US" sz="1200" dirty="0"/>
                    </a:p>
                  </a:txBody>
                  <a:tcPr/>
                </a:tc>
                <a:tc gridSpan="2">
                  <a:txBody>
                    <a:bodyPr/>
                    <a:lstStyle/>
                    <a:p>
                      <a:pPr algn="ctr"/>
                      <a:r>
                        <a:rPr lang="ka-GE" sz="1200" b="1" dirty="0" smtClean="0">
                          <a:solidFill>
                            <a:schemeClr val="tx1"/>
                          </a:solidFill>
                        </a:rPr>
                        <a:t>მარტვილის მაგისტრატი სასამართლო</a:t>
                      </a:r>
                      <a:endParaRPr lang="en-US" sz="1200" b="1" dirty="0">
                        <a:solidFill>
                          <a:schemeClr val="tx1"/>
                        </a:solidFill>
                      </a:endParaRPr>
                    </a:p>
                  </a:txBody>
                  <a:tcPr/>
                </a:tc>
                <a:tc hMerge="1">
                  <a:txBody>
                    <a:bodyPr/>
                    <a:lstStyle/>
                    <a:p>
                      <a:pPr algn="ctr"/>
                      <a:endParaRPr lang="en-US" sz="1200" dirty="0"/>
                    </a:p>
                  </a:txBody>
                  <a:tcPr/>
                </a:tc>
              </a:tr>
              <a:tr h="1316825">
                <a:tc vMerge="1">
                  <a:txBody>
                    <a:bodyPr/>
                    <a:lstStyle/>
                    <a:p>
                      <a:pPr algn="ctr"/>
                      <a:endParaRPr lang="en-US" sz="1200" dirty="0"/>
                    </a:p>
                  </a:txBody>
                  <a:tcPr/>
                </a:tc>
                <a:tc vMerge="1">
                  <a:txBody>
                    <a:bodyPr/>
                    <a:lstStyle/>
                    <a:p>
                      <a:pPr algn="ctr"/>
                      <a:endParaRPr lang="en-US" sz="1200"/>
                    </a:p>
                  </a:txBody>
                  <a:tcPr/>
                </a:tc>
                <a:tc>
                  <a:txBody>
                    <a:bodyPr/>
                    <a:lstStyle/>
                    <a:p>
                      <a:pPr algn="ctr"/>
                      <a:r>
                        <a:rPr lang="ka-GE" sz="1000" b="1" dirty="0" smtClean="0">
                          <a:solidFill>
                            <a:schemeClr val="tx1"/>
                          </a:solidFill>
                        </a:rPr>
                        <a:t>შემოვიდა</a:t>
                      </a:r>
                      <a:endParaRPr lang="en-US" sz="1000" b="1" dirty="0">
                        <a:solidFill>
                          <a:schemeClr val="tx1"/>
                        </a:solidFill>
                      </a:endParaRPr>
                    </a:p>
                  </a:txBody>
                  <a:tcPr vert="vert270"/>
                </a:tc>
                <a:tc>
                  <a:txBody>
                    <a:bodyPr/>
                    <a:lstStyle/>
                    <a:p>
                      <a:pPr algn="ctr"/>
                      <a:r>
                        <a:rPr lang="ka-GE" sz="1000" b="1" dirty="0" smtClean="0">
                          <a:solidFill>
                            <a:schemeClr val="tx1"/>
                          </a:solidFill>
                        </a:rPr>
                        <a:t>დაკმაყოფილდა</a:t>
                      </a:r>
                      <a:endParaRPr lang="en-US" sz="1000" b="1" dirty="0">
                        <a:solidFill>
                          <a:schemeClr val="tx1"/>
                        </a:solidFill>
                      </a:endParaRPr>
                    </a:p>
                  </a:txBody>
                  <a:tcPr vert="vert270"/>
                </a:tc>
                <a:tc>
                  <a:txBody>
                    <a:bodyPr/>
                    <a:lstStyle/>
                    <a:p>
                      <a:pPr algn="ctr"/>
                      <a:r>
                        <a:rPr lang="ka-GE" sz="1000" b="1" dirty="0" smtClean="0">
                          <a:solidFill>
                            <a:schemeClr val="tx1"/>
                          </a:solidFill>
                        </a:rPr>
                        <a:t>შემოვიდა</a:t>
                      </a:r>
                      <a:endParaRPr lang="en-US" sz="1000" b="1" dirty="0">
                        <a:solidFill>
                          <a:schemeClr val="tx1"/>
                        </a:solidFill>
                      </a:endParaRPr>
                    </a:p>
                  </a:txBody>
                  <a:tcPr vert="vert270"/>
                </a:tc>
                <a:tc>
                  <a:txBody>
                    <a:bodyPr/>
                    <a:lstStyle/>
                    <a:p>
                      <a:pPr algn="ctr"/>
                      <a:r>
                        <a:rPr lang="ka-GE" sz="1000" b="1" dirty="0" smtClean="0">
                          <a:solidFill>
                            <a:schemeClr val="tx1"/>
                          </a:solidFill>
                        </a:rPr>
                        <a:t>დაკმაყოფილდა</a:t>
                      </a:r>
                      <a:endParaRPr lang="en-US" sz="1000" b="1" dirty="0">
                        <a:solidFill>
                          <a:schemeClr val="tx1"/>
                        </a:solidFill>
                      </a:endParaRPr>
                    </a:p>
                  </a:txBody>
                  <a:tcPr vert="vert270"/>
                </a:tc>
                <a:tc>
                  <a:txBody>
                    <a:bodyPr/>
                    <a:lstStyle/>
                    <a:p>
                      <a:pPr algn="ctr"/>
                      <a:r>
                        <a:rPr lang="ka-GE" sz="1000" b="1" dirty="0" smtClean="0">
                          <a:solidFill>
                            <a:schemeClr val="tx1"/>
                          </a:solidFill>
                        </a:rPr>
                        <a:t>შემოვიდა </a:t>
                      </a:r>
                      <a:endParaRPr lang="en-US" sz="1000" b="1" dirty="0">
                        <a:solidFill>
                          <a:schemeClr val="tx1"/>
                        </a:solidFill>
                      </a:endParaRPr>
                    </a:p>
                  </a:txBody>
                  <a:tcPr vert="vert270"/>
                </a:tc>
                <a:tc>
                  <a:txBody>
                    <a:bodyPr/>
                    <a:lstStyle/>
                    <a:p>
                      <a:pPr algn="ctr"/>
                      <a:r>
                        <a:rPr lang="ka-GE" sz="1000" b="1" dirty="0" smtClean="0">
                          <a:solidFill>
                            <a:schemeClr val="tx1"/>
                          </a:solidFill>
                        </a:rPr>
                        <a:t>დაკმაყოფილდა</a:t>
                      </a:r>
                      <a:endParaRPr lang="en-US" sz="1000" b="1" dirty="0">
                        <a:solidFill>
                          <a:schemeClr val="tx1"/>
                        </a:solidFill>
                      </a:endParaRPr>
                    </a:p>
                  </a:txBody>
                  <a:tcPr vert="vert270"/>
                </a:tc>
              </a:tr>
              <a:tr h="293913">
                <a:tc>
                  <a:txBody>
                    <a:bodyPr/>
                    <a:lstStyle/>
                    <a:p>
                      <a:pPr algn="ctr"/>
                      <a:r>
                        <a:rPr lang="ka-GE" sz="1200" b="1" dirty="0" smtClean="0"/>
                        <a:t>1</a:t>
                      </a:r>
                      <a:endParaRPr lang="en-US" sz="1200" b="1" dirty="0"/>
                    </a:p>
                  </a:txBody>
                  <a:tcPr/>
                </a:tc>
                <a:tc>
                  <a:txBody>
                    <a:bodyPr/>
                    <a:lstStyle/>
                    <a:p>
                      <a:pPr algn="ctr"/>
                      <a:r>
                        <a:rPr lang="ka-GE" sz="1200" b="1" dirty="0" smtClean="0"/>
                        <a:t>დაკავება</a:t>
                      </a:r>
                      <a:endParaRPr lang="en-US" sz="1200" b="1" dirty="0"/>
                    </a:p>
                  </a:txBody>
                  <a:tcPr/>
                </a:tc>
                <a:tc>
                  <a:txBody>
                    <a:bodyPr/>
                    <a:lstStyle/>
                    <a:p>
                      <a:pPr algn="ctr"/>
                      <a:r>
                        <a:rPr lang="ka-GE" sz="1200" dirty="0" smtClean="0"/>
                        <a:t>2</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5</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1</a:t>
                      </a:r>
                      <a:endParaRPr lang="en-US" sz="1200" dirty="0"/>
                    </a:p>
                  </a:txBody>
                  <a:tcPr/>
                </a:tc>
              </a:tr>
              <a:tr h="277938">
                <a:tc>
                  <a:txBody>
                    <a:bodyPr/>
                    <a:lstStyle/>
                    <a:p>
                      <a:pPr algn="ctr"/>
                      <a:r>
                        <a:rPr lang="ka-GE" sz="1200" b="1" dirty="0" smtClean="0"/>
                        <a:t>2</a:t>
                      </a:r>
                      <a:endParaRPr lang="en-US" sz="1200" b="1" dirty="0"/>
                    </a:p>
                  </a:txBody>
                  <a:tcPr/>
                </a:tc>
                <a:tc>
                  <a:txBody>
                    <a:bodyPr/>
                    <a:lstStyle/>
                    <a:p>
                      <a:pPr algn="ctr"/>
                      <a:r>
                        <a:rPr lang="ka-GE" sz="1200" b="1" dirty="0" smtClean="0"/>
                        <a:t>მოყვანა</a:t>
                      </a:r>
                      <a:endParaRPr lang="en-US" sz="1200" b="1"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dirty="0"/>
                    </a:p>
                  </a:txBody>
                  <a:tcPr/>
                </a:tc>
              </a:tr>
              <a:tr h="489855">
                <a:tc>
                  <a:txBody>
                    <a:bodyPr/>
                    <a:lstStyle/>
                    <a:p>
                      <a:pPr algn="ctr"/>
                      <a:r>
                        <a:rPr lang="ka-GE" sz="1200" b="1" dirty="0" smtClean="0"/>
                        <a:t>3</a:t>
                      </a:r>
                      <a:endParaRPr lang="en-US" sz="1200" b="1" dirty="0"/>
                    </a:p>
                  </a:txBody>
                  <a:tcPr/>
                </a:tc>
                <a:tc>
                  <a:txBody>
                    <a:bodyPr/>
                    <a:lstStyle/>
                    <a:p>
                      <a:pPr algn="ctr"/>
                      <a:r>
                        <a:rPr lang="ka-GE" sz="1200" b="1" dirty="0" smtClean="0"/>
                        <a:t>პირის მოთავსება</a:t>
                      </a:r>
                      <a:r>
                        <a:rPr lang="ka-GE" sz="1200" b="1" baseline="0" dirty="0" smtClean="0"/>
                        <a:t> სამედიცინო დაწესებულებაში</a:t>
                      </a:r>
                      <a:endParaRPr lang="en-US" sz="1200" b="1" dirty="0"/>
                    </a:p>
                  </a:txBody>
                  <a:tcPr/>
                </a:tc>
                <a:tc>
                  <a:txBody>
                    <a:bodyPr/>
                    <a:lstStyle/>
                    <a:p>
                      <a:pPr algn="ctr"/>
                      <a:r>
                        <a:rPr lang="ka-GE" sz="1200" dirty="0" smtClean="0"/>
                        <a:t>7</a:t>
                      </a:r>
                      <a:endParaRPr lang="en-US" sz="1200" dirty="0"/>
                    </a:p>
                  </a:txBody>
                  <a:tcPr/>
                </a:tc>
                <a:tc>
                  <a:txBody>
                    <a:bodyPr/>
                    <a:lstStyle/>
                    <a:p>
                      <a:pPr algn="ctr"/>
                      <a:r>
                        <a:rPr lang="ka-GE" sz="1200" dirty="0" smtClean="0"/>
                        <a:t>6</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r>
              <a:tr h="489855">
                <a:tc>
                  <a:txBody>
                    <a:bodyPr/>
                    <a:lstStyle/>
                    <a:p>
                      <a:pPr algn="ctr"/>
                      <a:r>
                        <a:rPr lang="ka-GE" sz="1200" b="1" dirty="0" smtClean="0"/>
                        <a:t>4</a:t>
                      </a:r>
                      <a:endParaRPr lang="en-US" sz="1200" b="1" dirty="0"/>
                    </a:p>
                  </a:txBody>
                  <a:tcPr/>
                </a:tc>
                <a:tc>
                  <a:txBody>
                    <a:bodyPr/>
                    <a:lstStyle/>
                    <a:p>
                      <a:pPr algn="ctr"/>
                      <a:r>
                        <a:rPr lang="ka-GE" sz="1200" b="1" dirty="0" smtClean="0"/>
                        <a:t>ბრალდებულის</a:t>
                      </a:r>
                      <a:r>
                        <a:rPr lang="ka-GE" sz="1200" b="1" baseline="0" dirty="0" smtClean="0"/>
                        <a:t> თანამდებობიდან გადაყენება</a:t>
                      </a:r>
                      <a:endParaRPr lang="en-US" sz="1200" b="1"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r>
              <a:tr h="239490">
                <a:tc>
                  <a:txBody>
                    <a:bodyPr/>
                    <a:lstStyle/>
                    <a:p>
                      <a:pPr algn="ctr"/>
                      <a:r>
                        <a:rPr lang="ka-GE" sz="1200" b="1" dirty="0" smtClean="0"/>
                        <a:t>5</a:t>
                      </a:r>
                      <a:endParaRPr lang="en-US" sz="1200" b="1" dirty="0"/>
                    </a:p>
                  </a:txBody>
                  <a:tcPr/>
                </a:tc>
                <a:tc>
                  <a:txBody>
                    <a:bodyPr/>
                    <a:lstStyle/>
                    <a:p>
                      <a:pPr algn="ctr"/>
                      <a:r>
                        <a:rPr lang="ka-GE" sz="1200" b="1" dirty="0" smtClean="0"/>
                        <a:t>ქონებაზე ყადაღის დადება</a:t>
                      </a:r>
                      <a:endParaRPr lang="en-US" sz="1200" b="1" dirty="0"/>
                    </a:p>
                  </a:txBody>
                  <a:tcPr/>
                </a:tc>
                <a:tc>
                  <a:txBody>
                    <a:bodyPr/>
                    <a:lstStyle/>
                    <a:p>
                      <a:pPr algn="ctr"/>
                      <a:r>
                        <a:rPr lang="ka-GE" sz="1200" dirty="0" smtClean="0"/>
                        <a:t>14</a:t>
                      </a:r>
                      <a:endParaRPr lang="en-US" sz="1200" dirty="0"/>
                    </a:p>
                  </a:txBody>
                  <a:tcPr/>
                </a:tc>
                <a:tc>
                  <a:txBody>
                    <a:bodyPr/>
                    <a:lstStyle/>
                    <a:p>
                      <a:pPr algn="ctr"/>
                      <a:r>
                        <a:rPr lang="ka-GE" sz="1200" dirty="0" smtClean="0"/>
                        <a:t>12</a:t>
                      </a:r>
                      <a:endParaRPr lang="en-US" sz="1200" dirty="0"/>
                    </a:p>
                  </a:txBody>
                  <a:tcPr/>
                </a:tc>
                <a:tc>
                  <a:txBody>
                    <a:bodyPr/>
                    <a:lstStyle/>
                    <a:p>
                      <a:pPr algn="ctr"/>
                      <a:r>
                        <a:rPr lang="ka-GE" sz="1200" dirty="0" smtClean="0"/>
                        <a:t>5</a:t>
                      </a:r>
                      <a:endParaRPr lang="en-US" sz="1200" dirty="0"/>
                    </a:p>
                  </a:txBody>
                  <a:tcPr/>
                </a:tc>
                <a:tc>
                  <a:txBody>
                    <a:bodyPr/>
                    <a:lstStyle/>
                    <a:p>
                      <a:pPr algn="ctr"/>
                      <a:r>
                        <a:rPr lang="ka-GE" sz="1200" dirty="0" smtClean="0"/>
                        <a:t>4</a:t>
                      </a:r>
                      <a:endParaRPr lang="en-US" sz="1200" dirty="0"/>
                    </a:p>
                  </a:txBody>
                  <a:tcPr/>
                </a:tc>
                <a:tc>
                  <a:txBody>
                    <a:bodyPr/>
                    <a:lstStyle/>
                    <a:p>
                      <a:pPr algn="ctr"/>
                      <a:r>
                        <a:rPr lang="ka-GE" sz="1200" dirty="0" smtClean="0"/>
                        <a:t>5</a:t>
                      </a:r>
                      <a:endParaRPr lang="en-US" sz="1200" dirty="0"/>
                    </a:p>
                  </a:txBody>
                  <a:tcPr/>
                </a:tc>
                <a:tc>
                  <a:txBody>
                    <a:bodyPr/>
                    <a:lstStyle/>
                    <a:p>
                      <a:pPr algn="ctr"/>
                      <a:r>
                        <a:rPr lang="ka-GE" sz="1200" dirty="0" smtClean="0"/>
                        <a:t>5</a:t>
                      </a:r>
                      <a:endParaRPr lang="en-US" sz="1200" dirty="0"/>
                    </a:p>
                  </a:txBody>
                  <a:tcPr/>
                </a:tc>
              </a:tr>
              <a:tr h="269970">
                <a:tc>
                  <a:txBody>
                    <a:bodyPr/>
                    <a:lstStyle/>
                    <a:p>
                      <a:pPr algn="ctr"/>
                      <a:r>
                        <a:rPr lang="ka-GE" sz="1200" b="1" dirty="0" smtClean="0"/>
                        <a:t>6</a:t>
                      </a:r>
                      <a:endParaRPr lang="en-US" sz="1200" b="1" dirty="0"/>
                    </a:p>
                  </a:txBody>
                  <a:tcPr/>
                </a:tc>
                <a:tc>
                  <a:txBody>
                    <a:bodyPr/>
                    <a:lstStyle/>
                    <a:p>
                      <a:pPr algn="ctr"/>
                      <a:r>
                        <a:rPr lang="ka-GE" sz="1200" b="1" dirty="0" smtClean="0"/>
                        <a:t>სხვა</a:t>
                      </a:r>
                      <a:endParaRPr lang="en-US" sz="1200" b="1"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a:p>
                  </a:txBody>
                  <a:tcPr/>
                </a:tc>
              </a:tr>
              <a:tr h="397327">
                <a:tc>
                  <a:txBody>
                    <a:bodyPr/>
                    <a:lstStyle/>
                    <a:p>
                      <a:pPr algn="ctr"/>
                      <a:r>
                        <a:rPr lang="ka-GE" sz="1200" b="1" dirty="0" smtClean="0"/>
                        <a:t>7</a:t>
                      </a:r>
                      <a:endParaRPr lang="en-US" sz="1200" b="1" dirty="0"/>
                    </a:p>
                  </a:txBody>
                  <a:tcPr/>
                </a:tc>
                <a:tc>
                  <a:txBody>
                    <a:bodyPr/>
                    <a:lstStyle/>
                    <a:p>
                      <a:pPr algn="ctr"/>
                      <a:r>
                        <a:rPr lang="ka-GE" sz="1200" b="1" dirty="0" smtClean="0"/>
                        <a:t>ჯ ა მ ი </a:t>
                      </a:r>
                      <a:endParaRPr lang="en-US" sz="1200" b="1" dirty="0"/>
                    </a:p>
                  </a:txBody>
                  <a:tcPr/>
                </a:tc>
                <a:tc>
                  <a:txBody>
                    <a:bodyPr/>
                    <a:lstStyle/>
                    <a:p>
                      <a:pPr algn="ctr"/>
                      <a:r>
                        <a:rPr lang="ka-GE" sz="1200" b="1" dirty="0" smtClean="0"/>
                        <a:t>23</a:t>
                      </a:r>
                      <a:endParaRPr lang="en-US" sz="1200" b="1" dirty="0"/>
                    </a:p>
                  </a:txBody>
                  <a:tcPr/>
                </a:tc>
                <a:tc>
                  <a:txBody>
                    <a:bodyPr/>
                    <a:lstStyle/>
                    <a:p>
                      <a:pPr algn="ctr"/>
                      <a:r>
                        <a:rPr lang="ka-GE" sz="1200" b="1" dirty="0" smtClean="0"/>
                        <a:t>19</a:t>
                      </a:r>
                      <a:endParaRPr lang="en-US" sz="1200" b="1" dirty="0"/>
                    </a:p>
                  </a:txBody>
                  <a:tcPr/>
                </a:tc>
                <a:tc>
                  <a:txBody>
                    <a:bodyPr/>
                    <a:lstStyle/>
                    <a:p>
                      <a:pPr algn="ctr"/>
                      <a:r>
                        <a:rPr lang="ka-GE" sz="1200" b="1" dirty="0" smtClean="0"/>
                        <a:t>10</a:t>
                      </a:r>
                      <a:endParaRPr lang="en-US" sz="1200" b="1" dirty="0"/>
                    </a:p>
                  </a:txBody>
                  <a:tcPr/>
                </a:tc>
                <a:tc>
                  <a:txBody>
                    <a:bodyPr/>
                    <a:lstStyle/>
                    <a:p>
                      <a:pPr algn="ctr"/>
                      <a:r>
                        <a:rPr lang="ka-GE" sz="1200" b="1" dirty="0" smtClean="0"/>
                        <a:t>7</a:t>
                      </a:r>
                      <a:endParaRPr lang="en-US" sz="1200" b="1" dirty="0"/>
                    </a:p>
                  </a:txBody>
                  <a:tcPr/>
                </a:tc>
                <a:tc>
                  <a:txBody>
                    <a:bodyPr/>
                    <a:lstStyle/>
                    <a:p>
                      <a:pPr algn="ctr"/>
                      <a:r>
                        <a:rPr lang="ka-GE" sz="1200" b="1" dirty="0" smtClean="0"/>
                        <a:t>9</a:t>
                      </a:r>
                      <a:endParaRPr lang="en-US" sz="1200" b="1" dirty="0"/>
                    </a:p>
                  </a:txBody>
                  <a:tcPr/>
                </a:tc>
                <a:tc>
                  <a:txBody>
                    <a:bodyPr/>
                    <a:lstStyle/>
                    <a:p>
                      <a:pPr algn="ctr"/>
                      <a:r>
                        <a:rPr lang="ka-GE" sz="1200" b="1" dirty="0" smtClean="0"/>
                        <a:t>7</a:t>
                      </a:r>
                      <a:endParaRPr lang="en-US" sz="1200" b="1" dirty="0"/>
                    </a:p>
                  </a:txBody>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508464"/>
          </a:xfrm>
        </p:spPr>
        <p:txBody>
          <a:bodyPr>
            <a:noAutofit/>
          </a:bodyPr>
          <a:lstStyle/>
          <a:p>
            <a:pPr algn="ctr"/>
            <a:r>
              <a:rPr lang="ka-GE" sz="2000" b="1" dirty="0" smtClean="0"/>
              <a:t>2021 წლის სტატისტიკური მონაცემები საგამოძიებო მოქმედებებზე</a:t>
            </a:r>
            <a:endParaRPr lang="en-US" sz="2000" b="1" dirty="0"/>
          </a:p>
        </p:txBody>
      </p:sp>
      <p:graphicFrame>
        <p:nvGraphicFramePr>
          <p:cNvPr id="6" name="შიგთავსის ჩანაცვლების ველი 5"/>
          <p:cNvGraphicFramePr>
            <a:graphicFrameLocks noGrp="1"/>
          </p:cNvGraphicFramePr>
          <p:nvPr>
            <p:ph idx="1"/>
          </p:nvPr>
        </p:nvGraphicFramePr>
        <p:xfrm>
          <a:off x="304797" y="1432558"/>
          <a:ext cx="8534400" cy="4953002"/>
        </p:xfrm>
        <a:graphic>
          <a:graphicData uri="http://schemas.openxmlformats.org/drawingml/2006/table">
            <a:tbl>
              <a:tblPr firstRow="1" bandRow="1">
                <a:tableStyleId>{5C22544A-7EE6-4342-B048-85BDC9FD1C3A}</a:tableStyleId>
              </a:tblPr>
              <a:tblGrid>
                <a:gridCol w="609600"/>
                <a:gridCol w="1365957"/>
                <a:gridCol w="553156"/>
                <a:gridCol w="474134"/>
                <a:gridCol w="711201"/>
                <a:gridCol w="553156"/>
                <a:gridCol w="553156"/>
                <a:gridCol w="474134"/>
                <a:gridCol w="632178"/>
                <a:gridCol w="512928"/>
                <a:gridCol w="647003"/>
                <a:gridCol w="381000"/>
                <a:gridCol w="609600"/>
                <a:gridCol w="457197"/>
              </a:tblGrid>
              <a:tr h="495300">
                <a:tc gridSpan="14">
                  <a:txBody>
                    <a:bodyPr/>
                    <a:lstStyle/>
                    <a:p>
                      <a:pPr algn="ctr"/>
                      <a:r>
                        <a:rPr lang="ka-GE" sz="1200" b="1" dirty="0" smtClean="0">
                          <a:solidFill>
                            <a:schemeClr val="tx1"/>
                          </a:solidFill>
                        </a:rPr>
                        <a:t>სენაკის  რაიონული   (</a:t>
                      </a:r>
                      <a:r>
                        <a:rPr lang="ka-GE" sz="1200" b="1" baseline="0" dirty="0" smtClean="0">
                          <a:solidFill>
                            <a:schemeClr val="tx1"/>
                          </a:solidFill>
                        </a:rPr>
                        <a:t>მათ შორის აბაშისა და მარტვილის მაგისტრატი) </a:t>
                      </a:r>
                      <a:r>
                        <a:rPr lang="ka-GE" sz="1200" b="1" dirty="0" smtClean="0">
                          <a:solidFill>
                            <a:schemeClr val="tx1"/>
                          </a:solidFill>
                        </a:rPr>
                        <a:t>სასამართლო</a:t>
                      </a:r>
                      <a:endParaRPr lang="en-US" sz="1200" b="1" dirty="0">
                        <a:solidFill>
                          <a:schemeClr val="tx1"/>
                        </a:solidFill>
                      </a:endParaRPr>
                    </a:p>
                  </a:txBody>
                  <a:tcPr/>
                </a:tc>
                <a:tc hMerge="1">
                  <a:txBody>
                    <a:bodyPr/>
                    <a:lstStyle/>
                    <a:p>
                      <a:pPr algn="ctr"/>
                      <a:endParaRPr lang="en-US" sz="1200" b="1" dirty="0">
                        <a:solidFill>
                          <a:schemeClr val="tx1"/>
                        </a:solidFill>
                      </a:endParaRPr>
                    </a:p>
                  </a:txBody>
                  <a:tcPr/>
                </a:tc>
                <a:tc hMerge="1">
                  <a:txBody>
                    <a:bodyPr/>
                    <a:lstStyle/>
                    <a:p>
                      <a:pPr algn="ctr"/>
                      <a:endParaRPr lang="en-US" sz="1200" b="1" dirty="0">
                        <a:solidFill>
                          <a:schemeClr val="tx1"/>
                        </a:solidFill>
                      </a:endParaRPr>
                    </a:p>
                  </a:txBody>
                  <a:tcPr/>
                </a:tc>
                <a:tc hMerge="1">
                  <a:txBody>
                    <a:bodyPr/>
                    <a:lstStyle/>
                    <a:p>
                      <a:pPr algn="ctr"/>
                      <a:endParaRPr lang="en-US" sz="1200" b="1" dirty="0">
                        <a:solidFill>
                          <a:schemeClr val="tx1"/>
                        </a:solidFill>
                      </a:endParaRPr>
                    </a:p>
                  </a:txBody>
                  <a:tcPr/>
                </a:tc>
                <a:tc hMerge="1">
                  <a:txBody>
                    <a:bodyPr/>
                    <a:lstStyle/>
                    <a:p>
                      <a:pPr algn="ctr"/>
                      <a:endParaRPr lang="en-US" sz="1200" b="1" dirty="0">
                        <a:solidFill>
                          <a:schemeClr val="tx1"/>
                        </a:solidFill>
                      </a:endParaRPr>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5300">
                <a:tc rowSpan="2">
                  <a:txBody>
                    <a:bodyPr/>
                    <a:lstStyle/>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r>
                        <a:rPr lang="ka-GE" sz="1050" b="1" dirty="0" smtClean="0">
                          <a:solidFill>
                            <a:schemeClr val="tx1"/>
                          </a:solidFill>
                        </a:rPr>
                        <a:t>N</a:t>
                      </a:r>
                      <a:endParaRPr lang="en-US" sz="1050" b="1" dirty="0">
                        <a:solidFill>
                          <a:schemeClr val="tx1"/>
                        </a:solidFill>
                      </a:endParaRPr>
                    </a:p>
                  </a:txBody>
                  <a:tcPr/>
                </a:tc>
                <a:tc rowSpan="2">
                  <a:txBody>
                    <a:bodyPr/>
                    <a:lstStyle/>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endParaRPr lang="ka-GE" sz="1050" b="1" dirty="0" smtClean="0">
                        <a:solidFill>
                          <a:schemeClr val="tx1"/>
                        </a:solidFill>
                      </a:endParaRPr>
                    </a:p>
                    <a:p>
                      <a:pPr algn="ctr"/>
                      <a:r>
                        <a:rPr lang="ka-GE" sz="1050" b="1" dirty="0" smtClean="0">
                          <a:solidFill>
                            <a:schemeClr val="tx1"/>
                          </a:solidFill>
                        </a:rPr>
                        <a:t>დასახელება</a:t>
                      </a:r>
                      <a:endParaRPr lang="en-US" sz="1050" b="1" dirty="0">
                        <a:solidFill>
                          <a:schemeClr val="tx1"/>
                        </a:solidFill>
                      </a:endParaRPr>
                    </a:p>
                  </a:txBody>
                  <a:tcPr/>
                </a:tc>
                <a:tc gridSpan="4">
                  <a:txBody>
                    <a:bodyPr/>
                    <a:lstStyle/>
                    <a:p>
                      <a:pPr algn="ctr"/>
                      <a:r>
                        <a:rPr lang="ka-GE" sz="1050" b="1" dirty="0" smtClean="0">
                          <a:solidFill>
                            <a:schemeClr val="tx1"/>
                          </a:solidFill>
                        </a:rPr>
                        <a:t>სენაკის რაიონული სასამართლო</a:t>
                      </a:r>
                      <a:endParaRPr lang="en-US" sz="1050" b="1" dirty="0">
                        <a:solidFill>
                          <a:schemeClr val="tx1"/>
                        </a:solidFill>
                      </a:endParaRPr>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gridSpan="4">
                  <a:txBody>
                    <a:bodyPr/>
                    <a:lstStyle/>
                    <a:p>
                      <a:pPr algn="ctr"/>
                      <a:r>
                        <a:rPr lang="ka-GE" sz="1050" b="1" dirty="0" smtClean="0">
                          <a:solidFill>
                            <a:schemeClr val="tx1"/>
                          </a:solidFill>
                        </a:rPr>
                        <a:t>აბაშის მაგისტრატი სასამართლო</a:t>
                      </a:r>
                      <a:endParaRPr lang="en-US" sz="1050" b="1" dirty="0">
                        <a:solidFill>
                          <a:schemeClr val="tx1"/>
                        </a:solidFill>
                      </a:endParaRPr>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c gridSpan="4">
                  <a:txBody>
                    <a:bodyPr/>
                    <a:lstStyle/>
                    <a:p>
                      <a:pPr algn="ctr"/>
                      <a:r>
                        <a:rPr lang="ka-GE" sz="1050" b="1" dirty="0" smtClean="0">
                          <a:solidFill>
                            <a:schemeClr val="tx1"/>
                          </a:solidFill>
                        </a:rPr>
                        <a:t>მარტვილის მაგისტრატი სასამართლო</a:t>
                      </a:r>
                      <a:endParaRPr lang="en-US" sz="1050" b="1" dirty="0">
                        <a:solidFill>
                          <a:schemeClr val="tx1"/>
                        </a:solidFill>
                      </a:endParaRPr>
                    </a:p>
                  </a:txBody>
                  <a:tcPr/>
                </a:tc>
                <a:tc hMerge="1">
                  <a:txBody>
                    <a:bodyPr/>
                    <a:lstStyle/>
                    <a:p>
                      <a:pPr algn="ctr"/>
                      <a:endParaRPr lang="en-US" sz="1200" dirty="0"/>
                    </a:p>
                  </a:txBody>
                  <a:tcPr/>
                </a:tc>
                <a:tc hMerge="1">
                  <a:txBody>
                    <a:bodyPr/>
                    <a:lstStyle/>
                    <a:p>
                      <a:pPr algn="ctr"/>
                      <a:endParaRPr lang="en-US" sz="1200" dirty="0"/>
                    </a:p>
                  </a:txBody>
                  <a:tcPr/>
                </a:tc>
                <a:tc hMerge="1">
                  <a:txBody>
                    <a:bodyPr/>
                    <a:lstStyle/>
                    <a:p>
                      <a:pPr algn="ctr"/>
                      <a:endParaRPr lang="en-US" sz="1200" dirty="0"/>
                    </a:p>
                  </a:txBody>
                  <a:tcPr/>
                </a:tc>
              </a:tr>
              <a:tr h="1447802">
                <a:tc vMerge="1">
                  <a:txBody>
                    <a:bodyPr/>
                    <a:lstStyle/>
                    <a:p>
                      <a:pPr algn="ctr"/>
                      <a:endParaRPr lang="en-US" sz="1200" dirty="0"/>
                    </a:p>
                  </a:txBody>
                  <a:tcPr/>
                </a:tc>
                <a:tc vMerge="1">
                  <a:txBody>
                    <a:bodyPr/>
                    <a:lstStyle/>
                    <a:p>
                      <a:pPr algn="ctr"/>
                      <a:endParaRPr lang="en-US" sz="1200" dirty="0"/>
                    </a:p>
                  </a:txBody>
                  <a:tcPr/>
                </a:tc>
                <a:tc>
                  <a:txBody>
                    <a:bodyPr/>
                    <a:lstStyle/>
                    <a:p>
                      <a:pPr algn="ctr"/>
                      <a:r>
                        <a:rPr lang="ka-GE" sz="800" b="1" dirty="0" smtClean="0"/>
                        <a:t>განხილულია შუამდგომლობა საგამოძიებო მოქმედებაზე</a:t>
                      </a:r>
                      <a:endParaRPr lang="en-US" sz="800" b="1" dirty="0"/>
                    </a:p>
                  </a:txBody>
                  <a:tcPr vert="vert270"/>
                </a:tc>
                <a:tc>
                  <a:txBody>
                    <a:bodyPr/>
                    <a:lstStyle/>
                    <a:p>
                      <a:pPr algn="ctr"/>
                      <a:r>
                        <a:rPr lang="ka-GE" sz="800" b="1" dirty="0" smtClean="0"/>
                        <a:t>მათ შორის  </a:t>
                      </a:r>
                    </a:p>
                    <a:p>
                      <a:pPr algn="ctr"/>
                      <a:r>
                        <a:rPr lang="ka-GE" sz="800" b="1" dirty="0" smtClean="0"/>
                        <a:t>დაკმაყოფილდა</a:t>
                      </a:r>
                      <a:endParaRPr lang="en-US" sz="800" b="1" dirty="0"/>
                    </a:p>
                  </a:txBody>
                  <a:tcPr vert="vert270"/>
                </a:tc>
                <a:tc>
                  <a:txBody>
                    <a:bodyPr/>
                    <a:lstStyle/>
                    <a:p>
                      <a:pPr algn="ctr"/>
                      <a:r>
                        <a:rPr lang="ka-GE" sz="800" b="1" dirty="0" smtClean="0"/>
                        <a:t>განხილულია შუამდგომლობა საგამოძიებო</a:t>
                      </a:r>
                      <a:r>
                        <a:rPr lang="ka-GE" sz="800" b="1" baseline="0" dirty="0" smtClean="0"/>
                        <a:t> მოქმედების დაკანონებაზე</a:t>
                      </a:r>
                      <a:endParaRPr lang="en-US" sz="800" b="1" dirty="0"/>
                    </a:p>
                  </a:txBody>
                  <a:tcPr vert="vert270"/>
                </a:tc>
                <a:tc>
                  <a:txBody>
                    <a:bodyPr/>
                    <a:lstStyle/>
                    <a:p>
                      <a:pPr algn="ctr"/>
                      <a:r>
                        <a:rPr lang="ka-GE" sz="800" b="1" dirty="0" smtClean="0"/>
                        <a:t>მათ შორისა</a:t>
                      </a:r>
                    </a:p>
                    <a:p>
                      <a:pPr algn="ctr"/>
                      <a:r>
                        <a:rPr lang="ka-GE" sz="800" b="1" dirty="0" smtClean="0"/>
                        <a:t> დაკმაყოფილდა</a:t>
                      </a:r>
                      <a:endParaRPr lang="en-US" sz="800" b="1" dirty="0"/>
                    </a:p>
                  </a:txBody>
                  <a:tcPr vert="vert270"/>
                </a:tc>
                <a:tc>
                  <a:txBody>
                    <a:bodyPr/>
                    <a:lstStyle/>
                    <a:p>
                      <a:pPr algn="ctr"/>
                      <a:r>
                        <a:rPr lang="ka-GE" sz="800" b="1" dirty="0" smtClean="0"/>
                        <a:t>განხილულია შუამდგომლობა საგამოძიებო მოქმედებაზე</a:t>
                      </a:r>
                      <a:endParaRPr lang="en-US" sz="800" b="1" dirty="0"/>
                    </a:p>
                  </a:txBody>
                  <a:tcPr vert="vert270"/>
                </a:tc>
                <a:tc>
                  <a:txBody>
                    <a:bodyPr/>
                    <a:lstStyle/>
                    <a:p>
                      <a:pPr algn="ctr"/>
                      <a:r>
                        <a:rPr lang="ka-GE" sz="800" b="1" dirty="0" smtClean="0"/>
                        <a:t>მათ შორის  </a:t>
                      </a:r>
                    </a:p>
                    <a:p>
                      <a:pPr algn="ctr"/>
                      <a:r>
                        <a:rPr lang="ka-GE" sz="800" b="1" dirty="0" smtClean="0"/>
                        <a:t>დაკმაყოფილდა</a:t>
                      </a:r>
                      <a:endParaRPr lang="en-US" sz="800" b="1" dirty="0"/>
                    </a:p>
                  </a:txBody>
                  <a:tcPr vert="vert270"/>
                </a:tc>
                <a:tc>
                  <a:txBody>
                    <a:bodyPr/>
                    <a:lstStyle/>
                    <a:p>
                      <a:pPr algn="ctr"/>
                      <a:r>
                        <a:rPr lang="ka-GE" sz="800" b="1" dirty="0" smtClean="0"/>
                        <a:t>განხილულია შუამდგომლობა საგამოძიებო</a:t>
                      </a:r>
                      <a:r>
                        <a:rPr lang="ka-GE" sz="800" b="1" baseline="0" dirty="0" smtClean="0"/>
                        <a:t> მოქმედების დაკანონებაზე</a:t>
                      </a:r>
                      <a:endParaRPr lang="en-US" sz="800" b="1" dirty="0"/>
                    </a:p>
                  </a:txBody>
                  <a:tcPr vert="vert270"/>
                </a:tc>
                <a:tc>
                  <a:txBody>
                    <a:bodyPr/>
                    <a:lstStyle/>
                    <a:p>
                      <a:pPr algn="ctr"/>
                      <a:r>
                        <a:rPr lang="ka-GE" sz="800" b="1" dirty="0" smtClean="0"/>
                        <a:t>მათ შორისა</a:t>
                      </a:r>
                    </a:p>
                    <a:p>
                      <a:pPr algn="ctr"/>
                      <a:r>
                        <a:rPr lang="ka-GE" sz="800" b="1" dirty="0" smtClean="0"/>
                        <a:t> დაკმაყოფილდა</a:t>
                      </a:r>
                      <a:endParaRPr lang="en-US" sz="800" b="1" dirty="0"/>
                    </a:p>
                  </a:txBody>
                  <a:tcPr vert="vert270"/>
                </a:tc>
                <a:tc>
                  <a:txBody>
                    <a:bodyPr/>
                    <a:lstStyle/>
                    <a:p>
                      <a:pPr algn="ctr"/>
                      <a:r>
                        <a:rPr lang="ka-GE" sz="800" b="1" dirty="0" smtClean="0"/>
                        <a:t>განხილულია შუამდგომლობა საგამოძიებო მოქმედებაზე</a:t>
                      </a:r>
                      <a:endParaRPr lang="en-US" sz="800" b="1" dirty="0"/>
                    </a:p>
                  </a:txBody>
                  <a:tcPr vert="vert270"/>
                </a:tc>
                <a:tc>
                  <a:txBody>
                    <a:bodyPr/>
                    <a:lstStyle/>
                    <a:p>
                      <a:pPr algn="ctr"/>
                      <a:r>
                        <a:rPr lang="ka-GE" sz="800" b="1" dirty="0" smtClean="0"/>
                        <a:t>მათ შორის  </a:t>
                      </a:r>
                    </a:p>
                    <a:p>
                      <a:pPr algn="ctr"/>
                      <a:r>
                        <a:rPr lang="ka-GE" sz="800" b="1" dirty="0" smtClean="0"/>
                        <a:t>დაკმაყოფილდა</a:t>
                      </a:r>
                      <a:endParaRPr lang="en-US" sz="800" b="1" dirty="0"/>
                    </a:p>
                  </a:txBody>
                  <a:tcPr vert="vert270"/>
                </a:tc>
                <a:tc>
                  <a:txBody>
                    <a:bodyPr/>
                    <a:lstStyle/>
                    <a:p>
                      <a:pPr algn="ctr"/>
                      <a:r>
                        <a:rPr lang="ka-GE" sz="800" b="1" dirty="0" smtClean="0"/>
                        <a:t>განხილულია შუამდგომლობა საგამოძიებო</a:t>
                      </a:r>
                      <a:r>
                        <a:rPr lang="ka-GE" sz="800" b="1" baseline="0" dirty="0" smtClean="0"/>
                        <a:t> მოქმედების დაკანონებაზე</a:t>
                      </a:r>
                      <a:endParaRPr lang="en-US" sz="800" b="1" dirty="0"/>
                    </a:p>
                  </a:txBody>
                  <a:tcPr vert="vert270"/>
                </a:tc>
                <a:tc>
                  <a:txBody>
                    <a:bodyPr/>
                    <a:lstStyle/>
                    <a:p>
                      <a:pPr algn="ctr"/>
                      <a:r>
                        <a:rPr lang="ka-GE" sz="800" b="1" dirty="0" smtClean="0"/>
                        <a:t>მათ შორისა</a:t>
                      </a:r>
                    </a:p>
                    <a:p>
                      <a:pPr algn="ctr"/>
                      <a:r>
                        <a:rPr lang="ka-GE" sz="800" b="1" dirty="0" smtClean="0"/>
                        <a:t> დაკმაყოფილდა</a:t>
                      </a:r>
                      <a:endParaRPr lang="en-US" sz="800" b="1" dirty="0"/>
                    </a:p>
                  </a:txBody>
                  <a:tcPr vert="vert270"/>
                </a:tc>
              </a:tr>
              <a:tr h="228600">
                <a:tc>
                  <a:txBody>
                    <a:bodyPr/>
                    <a:lstStyle/>
                    <a:p>
                      <a:pPr algn="ctr"/>
                      <a:r>
                        <a:rPr lang="ka-GE" sz="1050" b="1" dirty="0" smtClean="0"/>
                        <a:t>1</a:t>
                      </a:r>
                      <a:endParaRPr lang="en-US" sz="1050" b="1" dirty="0"/>
                    </a:p>
                  </a:txBody>
                  <a:tcPr/>
                </a:tc>
                <a:tc>
                  <a:txBody>
                    <a:bodyPr/>
                    <a:lstStyle/>
                    <a:p>
                      <a:pPr algn="ctr"/>
                      <a:r>
                        <a:rPr lang="ka-GE" sz="1050" b="1" dirty="0" smtClean="0"/>
                        <a:t>ამოღება</a:t>
                      </a:r>
                      <a:endParaRPr lang="en-US" sz="1050" b="1" dirty="0"/>
                    </a:p>
                  </a:txBody>
                  <a:tcPr/>
                </a:tc>
                <a:tc>
                  <a:txBody>
                    <a:bodyPr/>
                    <a:lstStyle/>
                    <a:p>
                      <a:pPr algn="ctr"/>
                      <a:r>
                        <a:rPr lang="ka-GE" sz="1200" dirty="0" smtClean="0"/>
                        <a:t>19</a:t>
                      </a:r>
                      <a:endParaRPr lang="en-US" sz="1200" dirty="0"/>
                    </a:p>
                  </a:txBody>
                  <a:tcPr/>
                </a:tc>
                <a:tc>
                  <a:txBody>
                    <a:bodyPr/>
                    <a:lstStyle/>
                    <a:p>
                      <a:pPr algn="ctr"/>
                      <a:r>
                        <a:rPr lang="ka-GE" sz="1200" dirty="0" smtClean="0"/>
                        <a:t>18</a:t>
                      </a:r>
                      <a:endParaRPr lang="en-US" sz="1200" dirty="0"/>
                    </a:p>
                  </a:txBody>
                  <a:tcPr/>
                </a:tc>
                <a:tc>
                  <a:txBody>
                    <a:bodyPr/>
                    <a:lstStyle/>
                    <a:p>
                      <a:pPr algn="ctr"/>
                      <a:r>
                        <a:rPr lang="ka-GE" sz="1200" dirty="0" smtClean="0"/>
                        <a:t>143</a:t>
                      </a:r>
                      <a:endParaRPr lang="en-US" sz="1200" dirty="0"/>
                    </a:p>
                  </a:txBody>
                  <a:tcPr/>
                </a:tc>
                <a:tc>
                  <a:txBody>
                    <a:bodyPr/>
                    <a:lstStyle/>
                    <a:p>
                      <a:pPr algn="ctr"/>
                      <a:r>
                        <a:rPr lang="ka-GE" sz="1200" dirty="0" smtClean="0"/>
                        <a:t>143</a:t>
                      </a:r>
                      <a:endParaRPr lang="en-US" sz="1200" dirty="0"/>
                    </a:p>
                  </a:txBody>
                  <a:tcPr/>
                </a:tc>
                <a:tc>
                  <a:txBody>
                    <a:bodyPr/>
                    <a:lstStyle/>
                    <a:p>
                      <a:pPr algn="ctr"/>
                      <a:r>
                        <a:rPr lang="ka-GE" sz="1200" dirty="0" smtClean="0"/>
                        <a:t>7</a:t>
                      </a:r>
                      <a:endParaRPr lang="en-US" sz="1200" dirty="0"/>
                    </a:p>
                  </a:txBody>
                  <a:tcPr/>
                </a:tc>
                <a:tc>
                  <a:txBody>
                    <a:bodyPr/>
                    <a:lstStyle/>
                    <a:p>
                      <a:pPr algn="ctr"/>
                      <a:r>
                        <a:rPr lang="ka-GE" sz="1200" dirty="0" smtClean="0"/>
                        <a:t>7</a:t>
                      </a:r>
                      <a:endParaRPr lang="en-US" sz="1200" dirty="0"/>
                    </a:p>
                  </a:txBody>
                  <a:tcPr/>
                </a:tc>
                <a:tc>
                  <a:txBody>
                    <a:bodyPr/>
                    <a:lstStyle/>
                    <a:p>
                      <a:pPr algn="ctr"/>
                      <a:r>
                        <a:rPr lang="ka-GE" sz="1200" dirty="0" smtClean="0"/>
                        <a:t>83</a:t>
                      </a:r>
                      <a:endParaRPr lang="en-US" sz="1200" dirty="0"/>
                    </a:p>
                  </a:txBody>
                  <a:tcPr/>
                </a:tc>
                <a:tc>
                  <a:txBody>
                    <a:bodyPr/>
                    <a:lstStyle/>
                    <a:p>
                      <a:pPr algn="ctr"/>
                      <a:r>
                        <a:rPr lang="ka-GE" sz="1200" dirty="0" smtClean="0"/>
                        <a:t>83</a:t>
                      </a:r>
                      <a:endParaRPr lang="en-US" sz="1200" dirty="0"/>
                    </a:p>
                  </a:txBody>
                  <a:tcPr/>
                </a:tc>
                <a:tc>
                  <a:txBody>
                    <a:bodyPr/>
                    <a:lstStyle/>
                    <a:p>
                      <a:pPr algn="ctr"/>
                      <a:r>
                        <a:rPr lang="ka-GE" sz="1200" dirty="0" smtClean="0"/>
                        <a:t>33</a:t>
                      </a:r>
                      <a:endParaRPr lang="en-US" sz="1200" dirty="0"/>
                    </a:p>
                  </a:txBody>
                  <a:tcPr/>
                </a:tc>
                <a:tc>
                  <a:txBody>
                    <a:bodyPr/>
                    <a:lstStyle/>
                    <a:p>
                      <a:pPr algn="ctr"/>
                      <a:r>
                        <a:rPr lang="ka-GE" sz="1200" dirty="0" smtClean="0"/>
                        <a:t>33</a:t>
                      </a:r>
                      <a:endParaRPr lang="en-US" sz="1200" dirty="0"/>
                    </a:p>
                  </a:txBody>
                  <a:tcPr/>
                </a:tc>
                <a:tc>
                  <a:txBody>
                    <a:bodyPr/>
                    <a:lstStyle/>
                    <a:p>
                      <a:pPr algn="ctr"/>
                      <a:r>
                        <a:rPr lang="ka-GE" sz="1200" dirty="0" smtClean="0"/>
                        <a:t>153</a:t>
                      </a:r>
                      <a:endParaRPr lang="en-US" sz="1200" dirty="0"/>
                    </a:p>
                  </a:txBody>
                  <a:tcPr/>
                </a:tc>
                <a:tc>
                  <a:txBody>
                    <a:bodyPr/>
                    <a:lstStyle/>
                    <a:p>
                      <a:pPr algn="ctr"/>
                      <a:r>
                        <a:rPr lang="ka-GE" sz="1200" dirty="0" smtClean="0"/>
                        <a:t>153</a:t>
                      </a:r>
                      <a:endParaRPr lang="en-US" sz="1200" dirty="0"/>
                    </a:p>
                  </a:txBody>
                  <a:tcPr/>
                </a:tc>
              </a:tr>
              <a:tr h="182880">
                <a:tc>
                  <a:txBody>
                    <a:bodyPr/>
                    <a:lstStyle/>
                    <a:p>
                      <a:pPr algn="ctr"/>
                      <a:r>
                        <a:rPr lang="ka-GE" sz="1050" b="1" dirty="0" smtClean="0"/>
                        <a:t>2</a:t>
                      </a:r>
                      <a:endParaRPr lang="en-US" sz="1050" b="1" dirty="0"/>
                    </a:p>
                  </a:txBody>
                  <a:tcPr/>
                </a:tc>
                <a:tc>
                  <a:txBody>
                    <a:bodyPr/>
                    <a:lstStyle/>
                    <a:p>
                      <a:pPr algn="ctr"/>
                      <a:r>
                        <a:rPr lang="ka-GE" sz="1050" b="1" dirty="0" smtClean="0"/>
                        <a:t>ჩხრეკა</a:t>
                      </a:r>
                      <a:endParaRPr lang="en-US" sz="1050" b="1" dirty="0"/>
                    </a:p>
                  </a:txBody>
                  <a:tcPr/>
                </a:tc>
                <a:tc>
                  <a:txBody>
                    <a:bodyPr/>
                    <a:lstStyle/>
                    <a:p>
                      <a:pPr algn="ctr"/>
                      <a:endParaRPr lang="en-US" sz="1200"/>
                    </a:p>
                  </a:txBody>
                  <a:tcPr/>
                </a:tc>
                <a:tc>
                  <a:txBody>
                    <a:bodyPr/>
                    <a:lstStyle/>
                    <a:p>
                      <a:pPr algn="ctr"/>
                      <a:endParaRPr lang="en-US" sz="1200" dirty="0"/>
                    </a:p>
                  </a:txBody>
                  <a:tcPr/>
                </a:tc>
                <a:tc>
                  <a:txBody>
                    <a:bodyPr/>
                    <a:lstStyle/>
                    <a:p>
                      <a:pPr algn="ctr"/>
                      <a:r>
                        <a:rPr lang="ka-GE" sz="1200" dirty="0" smtClean="0"/>
                        <a:t>104</a:t>
                      </a:r>
                      <a:endParaRPr lang="en-US" sz="1200" dirty="0"/>
                    </a:p>
                  </a:txBody>
                  <a:tcPr/>
                </a:tc>
                <a:tc>
                  <a:txBody>
                    <a:bodyPr/>
                    <a:lstStyle/>
                    <a:p>
                      <a:pPr algn="ctr"/>
                      <a:r>
                        <a:rPr lang="ka-GE" sz="1200" dirty="0" smtClean="0"/>
                        <a:t>104</a:t>
                      </a:r>
                      <a:endParaRPr lang="en-US" sz="1200" dirty="0"/>
                    </a:p>
                  </a:txBody>
                  <a:tcPr/>
                </a:tc>
                <a:tc>
                  <a:txBody>
                    <a:bodyPr/>
                    <a:lstStyle/>
                    <a:p>
                      <a:pPr algn="ctr"/>
                      <a:r>
                        <a:rPr lang="ka-GE" sz="1200" dirty="0" smtClean="0"/>
                        <a:t>4</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94</a:t>
                      </a:r>
                      <a:endParaRPr lang="en-US" sz="1200" dirty="0"/>
                    </a:p>
                  </a:txBody>
                  <a:tcPr/>
                </a:tc>
                <a:tc>
                  <a:txBody>
                    <a:bodyPr/>
                    <a:lstStyle/>
                    <a:p>
                      <a:pPr algn="ctr"/>
                      <a:r>
                        <a:rPr lang="ka-GE" sz="1200" dirty="0" smtClean="0"/>
                        <a:t>94</a:t>
                      </a: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r>
                        <a:rPr lang="ka-GE" sz="1200" dirty="0" smtClean="0"/>
                        <a:t>97</a:t>
                      </a:r>
                      <a:endParaRPr lang="en-US" sz="1200" dirty="0"/>
                    </a:p>
                  </a:txBody>
                  <a:tcPr/>
                </a:tc>
                <a:tc>
                  <a:txBody>
                    <a:bodyPr/>
                    <a:lstStyle/>
                    <a:p>
                      <a:pPr algn="ctr"/>
                      <a:r>
                        <a:rPr lang="ka-GE" sz="1200" dirty="0" smtClean="0"/>
                        <a:t>97</a:t>
                      </a:r>
                      <a:endParaRPr lang="en-US" sz="1200" dirty="0"/>
                    </a:p>
                  </a:txBody>
                  <a:tcPr/>
                </a:tc>
              </a:tr>
              <a:tr h="213360">
                <a:tc>
                  <a:txBody>
                    <a:bodyPr/>
                    <a:lstStyle/>
                    <a:p>
                      <a:pPr algn="ctr"/>
                      <a:r>
                        <a:rPr lang="ka-GE" sz="1050" b="1" dirty="0" smtClean="0"/>
                        <a:t>3</a:t>
                      </a:r>
                      <a:endParaRPr lang="en-US" sz="1050" b="1" dirty="0"/>
                    </a:p>
                  </a:txBody>
                  <a:tcPr/>
                </a:tc>
                <a:tc>
                  <a:txBody>
                    <a:bodyPr/>
                    <a:lstStyle/>
                    <a:p>
                      <a:pPr algn="ctr"/>
                      <a:r>
                        <a:rPr lang="ka-GE" sz="1050" b="1" dirty="0" smtClean="0"/>
                        <a:t>საცხოვრებელი ბინის</a:t>
                      </a:r>
                      <a:r>
                        <a:rPr lang="ka-GE" sz="1050" b="1" baseline="0" dirty="0" smtClean="0"/>
                        <a:t> ან სხვა მფლობელობის დათვალიერება</a:t>
                      </a:r>
                      <a:endParaRPr lang="en-US" sz="1050" b="1" dirty="0"/>
                    </a:p>
                  </a:txBody>
                  <a:tcPr/>
                </a:tc>
                <a:tc>
                  <a:txBody>
                    <a:bodyPr/>
                    <a:lstStyle/>
                    <a:p>
                      <a:pPr algn="ctr"/>
                      <a:r>
                        <a:rPr lang="ka-GE" sz="1200" dirty="0" smtClean="0"/>
                        <a:t>2</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4</a:t>
                      </a:r>
                      <a:endParaRPr lang="en-US" sz="1200" dirty="0"/>
                    </a:p>
                  </a:txBody>
                  <a:tcPr/>
                </a:tc>
                <a:tc>
                  <a:txBody>
                    <a:bodyPr/>
                    <a:lstStyle/>
                    <a:p>
                      <a:pPr algn="ctr"/>
                      <a:r>
                        <a:rPr lang="ka-GE" sz="1200" dirty="0" smtClean="0"/>
                        <a:t>4</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1</a:t>
                      </a:r>
                      <a:endParaRPr lang="en-US" sz="1200" dirty="0"/>
                    </a:p>
                  </a:txBody>
                  <a:tcPr/>
                </a:tc>
                <a:tc>
                  <a:txBody>
                    <a:bodyPr/>
                    <a:lstStyle/>
                    <a:p>
                      <a:pPr algn="ctr"/>
                      <a:r>
                        <a:rPr lang="ka-GE" sz="1200" dirty="0" smtClean="0"/>
                        <a:t>5</a:t>
                      </a:r>
                      <a:endParaRPr lang="en-US" sz="1200" dirty="0"/>
                    </a:p>
                  </a:txBody>
                  <a:tcPr/>
                </a:tc>
                <a:tc>
                  <a:txBody>
                    <a:bodyPr/>
                    <a:lstStyle/>
                    <a:p>
                      <a:pPr algn="ctr"/>
                      <a:r>
                        <a:rPr lang="ka-GE" sz="1200" dirty="0" smtClean="0"/>
                        <a:t>5</a:t>
                      </a: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r>
                        <a:rPr lang="ka-GE" sz="1200" dirty="0" smtClean="0"/>
                        <a:t>10</a:t>
                      </a:r>
                      <a:endParaRPr lang="en-US" sz="1200" dirty="0"/>
                    </a:p>
                  </a:txBody>
                  <a:tcPr/>
                </a:tc>
                <a:tc>
                  <a:txBody>
                    <a:bodyPr/>
                    <a:lstStyle/>
                    <a:p>
                      <a:pPr algn="ctr"/>
                      <a:r>
                        <a:rPr lang="ka-GE" sz="1200" dirty="0" smtClean="0"/>
                        <a:t>10</a:t>
                      </a:r>
                      <a:endParaRPr lang="en-US" sz="1200" dirty="0"/>
                    </a:p>
                  </a:txBody>
                  <a:tcPr/>
                </a:tc>
              </a:tr>
              <a:tr h="167640">
                <a:tc>
                  <a:txBody>
                    <a:bodyPr/>
                    <a:lstStyle/>
                    <a:p>
                      <a:pPr algn="ctr"/>
                      <a:r>
                        <a:rPr lang="ka-GE" sz="1050" b="1" dirty="0" smtClean="0"/>
                        <a:t>4</a:t>
                      </a:r>
                      <a:endParaRPr lang="en-US" sz="1050" b="1" dirty="0"/>
                    </a:p>
                  </a:txBody>
                  <a:tcPr/>
                </a:tc>
                <a:tc>
                  <a:txBody>
                    <a:bodyPr/>
                    <a:lstStyle/>
                    <a:p>
                      <a:pPr algn="ctr"/>
                      <a:r>
                        <a:rPr lang="ka-GE" sz="1050" b="1" dirty="0" smtClean="0"/>
                        <a:t>საგამოძიებო</a:t>
                      </a:r>
                      <a:r>
                        <a:rPr lang="ka-GE" sz="1050" b="1" baseline="0" dirty="0" smtClean="0"/>
                        <a:t> ექსპერიმენტი</a:t>
                      </a:r>
                      <a:endParaRPr lang="en-US" sz="1050" b="1"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198120">
                <a:tc>
                  <a:txBody>
                    <a:bodyPr/>
                    <a:lstStyle/>
                    <a:p>
                      <a:pPr algn="ctr"/>
                      <a:r>
                        <a:rPr lang="ka-GE" sz="1050" b="1" dirty="0" smtClean="0"/>
                        <a:t>5</a:t>
                      </a:r>
                      <a:endParaRPr lang="en-US" sz="1050" b="1" dirty="0"/>
                    </a:p>
                  </a:txBody>
                  <a:tcPr/>
                </a:tc>
                <a:tc>
                  <a:txBody>
                    <a:bodyPr/>
                    <a:lstStyle/>
                    <a:p>
                      <a:pPr algn="ctr"/>
                      <a:r>
                        <a:rPr lang="ka-GE" sz="1050" b="1" dirty="0" smtClean="0"/>
                        <a:t>გვამის ექსჰუმაცია</a:t>
                      </a:r>
                      <a:endParaRPr lang="en-US" sz="1050" b="1"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c>
                  <a:txBody>
                    <a:bodyPr/>
                    <a:lstStyle/>
                    <a:p>
                      <a:pPr algn="ctr"/>
                      <a:endParaRPr lang="en-US" sz="1200" dirty="0"/>
                    </a:p>
                  </a:txBody>
                  <a:tcPr/>
                </a:tc>
                <a:tc>
                  <a:txBody>
                    <a:bodyPr/>
                    <a:lstStyle/>
                    <a:p>
                      <a:pPr algn="ctr"/>
                      <a:endParaRPr lang="en-US" sz="1200"/>
                    </a:p>
                  </a:txBody>
                  <a:tcPr/>
                </a:tc>
                <a:tc>
                  <a:txBody>
                    <a:bodyPr/>
                    <a:lstStyle/>
                    <a:p>
                      <a:pPr algn="ctr"/>
                      <a:endParaRPr lang="en-US" sz="1200"/>
                    </a:p>
                  </a:txBody>
                  <a:tcPr/>
                </a:tc>
                <a:tc>
                  <a:txBody>
                    <a:bodyPr/>
                    <a:lstStyle/>
                    <a:p>
                      <a:pPr algn="ctr"/>
                      <a:endParaRPr lang="en-US" sz="1200" dirty="0"/>
                    </a:p>
                  </a:txBody>
                  <a:tcPr/>
                </a:tc>
              </a:tr>
              <a:tr h="228600">
                <a:tc>
                  <a:txBody>
                    <a:bodyPr/>
                    <a:lstStyle/>
                    <a:p>
                      <a:pPr algn="ctr"/>
                      <a:r>
                        <a:rPr lang="ka-GE" sz="1050" b="1" dirty="0" smtClean="0"/>
                        <a:t>6</a:t>
                      </a:r>
                      <a:endParaRPr lang="en-US" sz="1050" b="1" dirty="0"/>
                    </a:p>
                  </a:txBody>
                  <a:tcPr/>
                </a:tc>
                <a:tc>
                  <a:txBody>
                    <a:bodyPr/>
                    <a:lstStyle/>
                    <a:p>
                      <a:pPr algn="ctr"/>
                      <a:r>
                        <a:rPr lang="ka-GE" sz="1050" b="1" dirty="0" smtClean="0"/>
                        <a:t>სხვა</a:t>
                      </a:r>
                      <a:endParaRPr lang="en-US" sz="1050" b="1" dirty="0"/>
                    </a:p>
                  </a:txBody>
                  <a:tcPr/>
                </a:tc>
                <a:tc>
                  <a:txBody>
                    <a:bodyPr/>
                    <a:lstStyle/>
                    <a:p>
                      <a:pPr algn="ctr"/>
                      <a:r>
                        <a:rPr lang="ka-GE" sz="1200" dirty="0" smtClean="0"/>
                        <a:t>66</a:t>
                      </a:r>
                      <a:endParaRPr lang="en-US" sz="1200" dirty="0"/>
                    </a:p>
                  </a:txBody>
                  <a:tcPr/>
                </a:tc>
                <a:tc>
                  <a:txBody>
                    <a:bodyPr/>
                    <a:lstStyle/>
                    <a:p>
                      <a:pPr algn="ctr"/>
                      <a:r>
                        <a:rPr lang="ka-GE" sz="1200" dirty="0" smtClean="0"/>
                        <a:t>52</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21</a:t>
                      </a:r>
                      <a:endParaRPr lang="en-US" sz="1200" dirty="0"/>
                    </a:p>
                  </a:txBody>
                  <a:tcPr/>
                </a:tc>
                <a:tc>
                  <a:txBody>
                    <a:bodyPr/>
                    <a:lstStyle/>
                    <a:p>
                      <a:pPr algn="ctr"/>
                      <a:r>
                        <a:rPr lang="ka-GE" sz="1200" dirty="0" smtClean="0"/>
                        <a:t>21</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3</a:t>
                      </a:r>
                      <a:endParaRPr lang="en-US" sz="1200" dirty="0"/>
                    </a:p>
                  </a:txBody>
                  <a:tcPr/>
                </a:tc>
                <a:tc>
                  <a:txBody>
                    <a:bodyPr/>
                    <a:lstStyle/>
                    <a:p>
                      <a:pPr algn="ctr"/>
                      <a:r>
                        <a:rPr lang="ka-GE" sz="1200" dirty="0" smtClean="0"/>
                        <a:t>19</a:t>
                      </a:r>
                      <a:endParaRPr lang="en-US" sz="1200" dirty="0"/>
                    </a:p>
                  </a:txBody>
                  <a:tcPr/>
                </a:tc>
                <a:tc>
                  <a:txBody>
                    <a:bodyPr/>
                    <a:lstStyle/>
                    <a:p>
                      <a:pPr algn="ctr"/>
                      <a:r>
                        <a:rPr lang="ka-GE" sz="1200" dirty="0" smtClean="0"/>
                        <a:t>17</a:t>
                      </a:r>
                      <a:endParaRPr lang="en-US" sz="1200" dirty="0"/>
                    </a:p>
                  </a:txBody>
                  <a:tcPr/>
                </a:tc>
                <a:tc>
                  <a:txBody>
                    <a:bodyPr/>
                    <a:lstStyle/>
                    <a:p>
                      <a:pPr algn="ctr"/>
                      <a:r>
                        <a:rPr lang="ka-GE" sz="1200" dirty="0" smtClean="0"/>
                        <a:t>8</a:t>
                      </a:r>
                      <a:endParaRPr lang="en-US" sz="1200" dirty="0"/>
                    </a:p>
                  </a:txBody>
                  <a:tcPr/>
                </a:tc>
                <a:tc>
                  <a:txBody>
                    <a:bodyPr/>
                    <a:lstStyle/>
                    <a:p>
                      <a:pPr algn="ctr"/>
                      <a:r>
                        <a:rPr lang="ka-GE" sz="1200" dirty="0" smtClean="0"/>
                        <a:t>8</a:t>
                      </a:r>
                      <a:endParaRPr lang="en-US" sz="1200" dirty="0"/>
                    </a:p>
                  </a:txBody>
                  <a:tcPr/>
                </a:tc>
              </a:tr>
              <a:tr h="259080">
                <a:tc>
                  <a:txBody>
                    <a:bodyPr/>
                    <a:lstStyle/>
                    <a:p>
                      <a:pPr algn="ctr"/>
                      <a:r>
                        <a:rPr lang="ka-GE" sz="1050" b="1" dirty="0" smtClean="0"/>
                        <a:t>7</a:t>
                      </a:r>
                      <a:endParaRPr lang="en-US" sz="1050" b="1" dirty="0"/>
                    </a:p>
                  </a:txBody>
                  <a:tcPr/>
                </a:tc>
                <a:tc>
                  <a:txBody>
                    <a:bodyPr/>
                    <a:lstStyle/>
                    <a:p>
                      <a:pPr algn="ctr"/>
                      <a:r>
                        <a:rPr lang="ka-GE" sz="1050" b="1" dirty="0" smtClean="0"/>
                        <a:t>ჯ ა მ ი </a:t>
                      </a:r>
                      <a:endParaRPr lang="en-US" sz="1050" b="1" dirty="0"/>
                    </a:p>
                  </a:txBody>
                  <a:tcPr/>
                </a:tc>
                <a:tc>
                  <a:txBody>
                    <a:bodyPr/>
                    <a:lstStyle/>
                    <a:p>
                      <a:pPr algn="ctr"/>
                      <a:r>
                        <a:rPr lang="ka-GE" sz="1200" b="1" dirty="0" smtClean="0"/>
                        <a:t>87</a:t>
                      </a:r>
                      <a:endParaRPr lang="en-US" sz="1200" b="1" dirty="0"/>
                    </a:p>
                  </a:txBody>
                  <a:tcPr/>
                </a:tc>
                <a:tc>
                  <a:txBody>
                    <a:bodyPr/>
                    <a:lstStyle/>
                    <a:p>
                      <a:pPr algn="ctr"/>
                      <a:r>
                        <a:rPr lang="ka-GE" sz="1200" b="1" dirty="0" smtClean="0"/>
                        <a:t>71</a:t>
                      </a:r>
                      <a:endParaRPr lang="en-US" sz="1200" b="1" dirty="0"/>
                    </a:p>
                  </a:txBody>
                  <a:tcPr/>
                </a:tc>
                <a:tc>
                  <a:txBody>
                    <a:bodyPr/>
                    <a:lstStyle/>
                    <a:p>
                      <a:pPr algn="ctr"/>
                      <a:r>
                        <a:rPr lang="ka-GE" sz="1200" b="1" dirty="0" smtClean="0"/>
                        <a:t>254</a:t>
                      </a:r>
                      <a:endParaRPr lang="en-US" sz="1200" b="1" dirty="0"/>
                    </a:p>
                  </a:txBody>
                  <a:tcPr/>
                </a:tc>
                <a:tc>
                  <a:txBody>
                    <a:bodyPr/>
                    <a:lstStyle/>
                    <a:p>
                      <a:pPr algn="ctr"/>
                      <a:r>
                        <a:rPr lang="ka-GE" sz="1200" b="1" dirty="0" smtClean="0"/>
                        <a:t>254</a:t>
                      </a:r>
                      <a:endParaRPr lang="en-US" sz="1200" b="1" dirty="0"/>
                    </a:p>
                  </a:txBody>
                  <a:tcPr/>
                </a:tc>
                <a:tc>
                  <a:txBody>
                    <a:bodyPr/>
                    <a:lstStyle/>
                    <a:p>
                      <a:pPr algn="ctr"/>
                      <a:r>
                        <a:rPr lang="ka-GE" sz="1200" b="1" dirty="0" smtClean="0"/>
                        <a:t>33</a:t>
                      </a:r>
                      <a:endParaRPr lang="en-US" sz="1200" b="1" dirty="0"/>
                    </a:p>
                  </a:txBody>
                  <a:tcPr/>
                </a:tc>
                <a:tc>
                  <a:txBody>
                    <a:bodyPr/>
                    <a:lstStyle/>
                    <a:p>
                      <a:pPr algn="ctr"/>
                      <a:r>
                        <a:rPr lang="ka-GE" sz="1200" b="1" dirty="0" smtClean="0"/>
                        <a:t>30</a:t>
                      </a:r>
                      <a:endParaRPr lang="en-US" sz="1200" b="1" dirty="0"/>
                    </a:p>
                  </a:txBody>
                  <a:tcPr/>
                </a:tc>
                <a:tc>
                  <a:txBody>
                    <a:bodyPr/>
                    <a:lstStyle/>
                    <a:p>
                      <a:pPr algn="ctr"/>
                      <a:r>
                        <a:rPr lang="ka-GE" sz="1200" b="1" dirty="0" smtClean="0"/>
                        <a:t>185</a:t>
                      </a:r>
                      <a:endParaRPr lang="en-US" sz="1200" b="1" dirty="0"/>
                    </a:p>
                  </a:txBody>
                  <a:tcPr/>
                </a:tc>
                <a:tc>
                  <a:txBody>
                    <a:bodyPr/>
                    <a:lstStyle/>
                    <a:p>
                      <a:pPr algn="ctr"/>
                      <a:r>
                        <a:rPr lang="ka-GE" sz="1200" b="1" dirty="0" smtClean="0"/>
                        <a:t>185</a:t>
                      </a:r>
                      <a:endParaRPr lang="en-US" sz="1200" b="1" dirty="0"/>
                    </a:p>
                  </a:txBody>
                  <a:tcPr/>
                </a:tc>
                <a:tc>
                  <a:txBody>
                    <a:bodyPr/>
                    <a:lstStyle/>
                    <a:p>
                      <a:pPr algn="ctr"/>
                      <a:r>
                        <a:rPr lang="ka-GE" sz="1200" b="1" dirty="0" smtClean="0"/>
                        <a:t>52</a:t>
                      </a:r>
                      <a:endParaRPr lang="en-US" sz="1200" b="1" dirty="0"/>
                    </a:p>
                  </a:txBody>
                  <a:tcPr/>
                </a:tc>
                <a:tc>
                  <a:txBody>
                    <a:bodyPr/>
                    <a:lstStyle/>
                    <a:p>
                      <a:pPr algn="ctr"/>
                      <a:r>
                        <a:rPr lang="ka-GE" sz="1200" b="1" dirty="0" smtClean="0"/>
                        <a:t>50</a:t>
                      </a:r>
                      <a:endParaRPr lang="en-US" sz="1200" b="1" dirty="0"/>
                    </a:p>
                  </a:txBody>
                  <a:tcPr/>
                </a:tc>
                <a:tc>
                  <a:txBody>
                    <a:bodyPr/>
                    <a:lstStyle/>
                    <a:p>
                      <a:pPr algn="ctr"/>
                      <a:r>
                        <a:rPr lang="ka-GE" sz="1200" b="1" dirty="0" smtClean="0"/>
                        <a:t>268</a:t>
                      </a:r>
                      <a:endParaRPr lang="en-US" sz="1200" b="1" dirty="0"/>
                    </a:p>
                  </a:txBody>
                  <a:tcPr/>
                </a:tc>
                <a:tc>
                  <a:txBody>
                    <a:bodyPr/>
                    <a:lstStyle/>
                    <a:p>
                      <a:pPr algn="ctr"/>
                      <a:r>
                        <a:rPr lang="ka-GE" sz="1200" b="1" dirty="0" smtClean="0"/>
                        <a:t>268</a:t>
                      </a:r>
                      <a:endParaRPr lang="en-US" sz="1200" b="1" dirty="0"/>
                    </a:p>
                  </a:txBody>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400" dirty="0" smtClean="0"/>
              <a:t>2021 წლის სტატისტიკური მონაცემები</a:t>
            </a:r>
            <a:br>
              <a:rPr lang="ka-GE" sz="2400" dirty="0" smtClean="0"/>
            </a:br>
            <a:r>
              <a:rPr lang="ka-GE" sz="2400" dirty="0" smtClean="0"/>
              <a:t> სამოქალაქო საქმეებზე </a:t>
            </a:r>
            <a:endParaRPr lang="en-US" sz="2400" dirty="0"/>
          </a:p>
        </p:txBody>
      </p:sp>
      <p:graphicFrame>
        <p:nvGraphicFramePr>
          <p:cNvPr id="4" name="შიგთავსის ჩანაცვლების ველი 3"/>
          <p:cNvGraphicFramePr>
            <a:graphicFrameLocks noGrp="1"/>
          </p:cNvGraphicFramePr>
          <p:nvPr>
            <p:ph idx="1"/>
          </p:nvPr>
        </p:nvGraphicFramePr>
        <p:xfrm>
          <a:off x="533402" y="1447800"/>
          <a:ext cx="8229597" cy="3680467"/>
        </p:xfrm>
        <a:graphic>
          <a:graphicData uri="http://schemas.openxmlformats.org/drawingml/2006/table">
            <a:tbl>
              <a:tblPr firstRow="1" bandRow="1">
                <a:tableStyleId>{5C22544A-7EE6-4342-B048-85BDC9FD1C3A}</a:tableStyleId>
              </a:tblPr>
              <a:tblGrid>
                <a:gridCol w="633046"/>
                <a:gridCol w="1805352"/>
                <a:gridCol w="533400"/>
                <a:gridCol w="457200"/>
                <a:gridCol w="609600"/>
                <a:gridCol w="533400"/>
                <a:gridCol w="457200"/>
                <a:gridCol w="492365"/>
                <a:gridCol w="574430"/>
                <a:gridCol w="492369"/>
                <a:gridCol w="574430"/>
                <a:gridCol w="492369"/>
                <a:gridCol w="574436"/>
              </a:tblGrid>
              <a:tr h="419101">
                <a:tc gridSpan="13">
                  <a:txBody>
                    <a:bodyPr/>
                    <a:lstStyle/>
                    <a:p>
                      <a:pPr algn="ctr"/>
                      <a:r>
                        <a:rPr lang="ka-GE" sz="1400" dirty="0" smtClean="0">
                          <a:solidFill>
                            <a:schemeClr val="tx1"/>
                          </a:solidFill>
                        </a:rPr>
                        <a:t>სენაკის (მათ შორის აბაშისა და მარტვილის მაგისტრატი) რაიონული სასამართლო</a:t>
                      </a:r>
                      <a:endParaRPr lang="en-US" sz="1400"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101">
                <a:tc rowSpan="2">
                  <a:txBody>
                    <a:bodyPr/>
                    <a:lstStyle/>
                    <a:p>
                      <a:pPr algn="ctr"/>
                      <a:endParaRPr lang="ka-GE" sz="1100" b="1" dirty="0" smtClean="0"/>
                    </a:p>
                    <a:p>
                      <a:pPr algn="ctr"/>
                      <a:endParaRPr lang="ka-GE" sz="1100" b="1" dirty="0" smtClean="0"/>
                    </a:p>
                    <a:p>
                      <a:pPr algn="ctr"/>
                      <a:endParaRPr lang="ka-GE" sz="1100" b="1" dirty="0" smtClean="0"/>
                    </a:p>
                    <a:p>
                      <a:pPr algn="ctr"/>
                      <a:r>
                        <a:rPr lang="ka-GE" sz="1100" b="1" dirty="0" smtClean="0"/>
                        <a:t>N</a:t>
                      </a:r>
                      <a:endParaRPr lang="en-US" sz="1100" b="1" dirty="0"/>
                    </a:p>
                  </a:txBody>
                  <a:tcPr/>
                </a:tc>
                <a:tc rowSpan="2">
                  <a:txBody>
                    <a:bodyPr/>
                    <a:lstStyle/>
                    <a:p>
                      <a:pPr algn="ctr"/>
                      <a:endParaRPr lang="ka-GE" sz="1100" b="1" dirty="0" smtClean="0"/>
                    </a:p>
                    <a:p>
                      <a:pPr algn="ctr"/>
                      <a:endParaRPr lang="ka-GE" sz="1100" b="1" dirty="0" smtClean="0"/>
                    </a:p>
                    <a:p>
                      <a:pPr algn="ctr"/>
                      <a:r>
                        <a:rPr lang="ka-GE" sz="1100" b="1" dirty="0" smtClean="0"/>
                        <a:t>სასამართლოს დასახელება</a:t>
                      </a:r>
                      <a:endParaRPr lang="en-US" sz="1100" b="1" dirty="0"/>
                    </a:p>
                  </a:txBody>
                  <a:tcPr/>
                </a:tc>
                <a:tc rowSpan="2">
                  <a:txBody>
                    <a:bodyPr/>
                    <a:lstStyle/>
                    <a:p>
                      <a:pPr algn="ctr"/>
                      <a:r>
                        <a:rPr lang="ka-GE" sz="1100" b="1" dirty="0" smtClean="0"/>
                        <a:t>წინა</a:t>
                      </a:r>
                      <a:r>
                        <a:rPr lang="ka-GE" sz="1100" b="1" baseline="0" dirty="0" smtClean="0"/>
                        <a:t> პერიოდის ნაშთი</a:t>
                      </a:r>
                      <a:endParaRPr lang="en-US" sz="1100" b="1" dirty="0"/>
                    </a:p>
                  </a:txBody>
                  <a:tcPr vert="vert270"/>
                </a:tc>
                <a:tc rowSpan="2">
                  <a:txBody>
                    <a:bodyPr/>
                    <a:lstStyle/>
                    <a:p>
                      <a:pPr algn="ctr"/>
                      <a:r>
                        <a:rPr lang="ka-GE" sz="1100" b="1" dirty="0" smtClean="0"/>
                        <a:t>შემოვიდა</a:t>
                      </a:r>
                      <a:endParaRPr lang="en-US" sz="1100" b="1" dirty="0"/>
                    </a:p>
                  </a:txBody>
                  <a:tcPr vert="vert270"/>
                </a:tc>
                <a:tc gridSpan="7">
                  <a:txBody>
                    <a:bodyPr/>
                    <a:lstStyle/>
                    <a:p>
                      <a:pPr algn="ctr"/>
                      <a:r>
                        <a:rPr lang="ka-GE" sz="1100" b="1" dirty="0" smtClean="0"/>
                        <a:t>დამთავრებული</a:t>
                      </a:r>
                      <a:r>
                        <a:rPr lang="ka-GE" sz="1100" b="1" baseline="0" dirty="0" smtClean="0"/>
                        <a:t> საქმეები საანგარიშო პერიოდში</a:t>
                      </a:r>
                      <a:endParaRPr lang="en-US" sz="1100" b="1" dirty="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dirty="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dirty="0"/>
                    </a:p>
                  </a:txBody>
                  <a:tcPr/>
                </a:tc>
                <a:tc rowSpan="2">
                  <a:txBody>
                    <a:bodyPr/>
                    <a:lstStyle/>
                    <a:p>
                      <a:pPr algn="ctr"/>
                      <a:r>
                        <a:rPr lang="ka-GE" sz="1100" b="1" dirty="0" smtClean="0"/>
                        <a:t>გაერთიანდა სხვა საქმესთან</a:t>
                      </a:r>
                      <a:endParaRPr lang="en-US" sz="1100" b="1" dirty="0"/>
                    </a:p>
                  </a:txBody>
                  <a:tcPr vert="vert270"/>
                </a:tc>
                <a:tc rowSpan="2">
                  <a:txBody>
                    <a:bodyPr/>
                    <a:lstStyle/>
                    <a:p>
                      <a:pPr algn="ctr"/>
                      <a:r>
                        <a:rPr lang="ka-GE" sz="1100" b="1" dirty="0" smtClean="0"/>
                        <a:t>დაუმთავრებელ საქმეთა ნაშთი</a:t>
                      </a:r>
                      <a:endParaRPr lang="en-US" sz="1100" b="1" dirty="0"/>
                    </a:p>
                  </a:txBody>
                  <a:tcPr vert="vert270"/>
                </a:tc>
              </a:tr>
              <a:tr h="1143004">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a:p>
                  </a:txBody>
                  <a:tcPr/>
                </a:tc>
                <a:tc vMerge="1">
                  <a:txBody>
                    <a:bodyPr/>
                    <a:lstStyle/>
                    <a:p>
                      <a:pPr algn="ctr"/>
                      <a:endParaRPr lang="en-US" sz="1100" dirty="0"/>
                    </a:p>
                  </a:txBody>
                  <a:tcPr/>
                </a:tc>
                <a:tc>
                  <a:txBody>
                    <a:bodyPr/>
                    <a:lstStyle/>
                    <a:p>
                      <a:pPr algn="ctr"/>
                      <a:r>
                        <a:rPr lang="ka-GE" sz="1100" b="1" dirty="0" smtClean="0"/>
                        <a:t>უარი ეთქვა მიღებაზე</a:t>
                      </a:r>
                      <a:endParaRPr lang="en-US" sz="1100" b="1" dirty="0"/>
                    </a:p>
                  </a:txBody>
                  <a:tcPr vert="vert270"/>
                </a:tc>
                <a:tc>
                  <a:txBody>
                    <a:bodyPr/>
                    <a:lstStyle/>
                    <a:p>
                      <a:pPr algn="ctr"/>
                      <a:r>
                        <a:rPr lang="ka-GE" sz="1100" b="1" dirty="0" smtClean="0"/>
                        <a:t>გადაწყვეტილების გამოტანით</a:t>
                      </a:r>
                      <a:endParaRPr lang="en-US" sz="1100" b="1" dirty="0"/>
                    </a:p>
                  </a:txBody>
                  <a:tcPr vert="vert270"/>
                </a:tc>
                <a:tc>
                  <a:txBody>
                    <a:bodyPr/>
                    <a:lstStyle/>
                    <a:p>
                      <a:pPr algn="ctr"/>
                      <a:r>
                        <a:rPr lang="ka-GE" sz="1100" b="1" dirty="0" smtClean="0"/>
                        <a:t>შეწყდა</a:t>
                      </a:r>
                      <a:endParaRPr lang="en-US" sz="1100" b="1" dirty="0"/>
                    </a:p>
                  </a:txBody>
                  <a:tcPr vert="vert270"/>
                </a:tc>
                <a:tc>
                  <a:txBody>
                    <a:bodyPr/>
                    <a:lstStyle/>
                    <a:p>
                      <a:pPr algn="ctr"/>
                      <a:r>
                        <a:rPr lang="ka-GE" sz="1100" b="1" dirty="0" smtClean="0"/>
                        <a:t>შეწყდა მორიგებით</a:t>
                      </a:r>
                      <a:endParaRPr lang="en-US" sz="1100" b="1" dirty="0"/>
                    </a:p>
                  </a:txBody>
                  <a:tcPr vert="vert270"/>
                </a:tc>
                <a:tc>
                  <a:txBody>
                    <a:bodyPr/>
                    <a:lstStyle/>
                    <a:p>
                      <a:pPr algn="ctr"/>
                      <a:r>
                        <a:rPr lang="ka-GE" sz="1100" b="1" dirty="0" smtClean="0"/>
                        <a:t>დატოვებულია</a:t>
                      </a:r>
                      <a:r>
                        <a:rPr lang="ka-GE" sz="1100" b="1" baseline="0" dirty="0" smtClean="0"/>
                        <a:t> </a:t>
                      </a:r>
                      <a:r>
                        <a:rPr lang="ka-GE" sz="1100" b="1" baseline="0" dirty="0" err="1" smtClean="0"/>
                        <a:t>განუხილველი</a:t>
                      </a:r>
                      <a:endParaRPr lang="en-US" sz="1100" b="1" dirty="0"/>
                    </a:p>
                  </a:txBody>
                  <a:tcPr vert="vert270"/>
                </a:tc>
                <a:tc>
                  <a:txBody>
                    <a:bodyPr/>
                    <a:lstStyle/>
                    <a:p>
                      <a:pPr algn="ctr"/>
                      <a:r>
                        <a:rPr lang="ka-GE" sz="1100" b="1" dirty="0" smtClean="0"/>
                        <a:t>გადაეცა სხვა სასამართლოს</a:t>
                      </a:r>
                      <a:endParaRPr lang="en-US" sz="1100" b="1" dirty="0"/>
                    </a:p>
                  </a:txBody>
                  <a:tcPr vert="vert270"/>
                </a:tc>
                <a:tc>
                  <a:txBody>
                    <a:bodyPr/>
                    <a:lstStyle/>
                    <a:p>
                      <a:pPr algn="ctr"/>
                      <a:r>
                        <a:rPr lang="ka-GE" sz="1100" b="1" dirty="0" smtClean="0"/>
                        <a:t>სულ დამთავრდა</a:t>
                      </a:r>
                      <a:endParaRPr lang="en-US" sz="1100" b="1" dirty="0"/>
                    </a:p>
                  </a:txBody>
                  <a:tcPr vert="vert270"/>
                </a:tc>
                <a:tc vMerge="1">
                  <a:txBody>
                    <a:bodyPr/>
                    <a:lstStyle/>
                    <a:p>
                      <a:pPr algn="ctr"/>
                      <a:endParaRPr lang="en-US" sz="1100"/>
                    </a:p>
                  </a:txBody>
                  <a:tcPr/>
                </a:tc>
                <a:tc vMerge="1">
                  <a:txBody>
                    <a:bodyPr/>
                    <a:lstStyle/>
                    <a:p>
                      <a:pPr algn="ctr"/>
                      <a:endParaRPr lang="en-US" sz="1100"/>
                    </a:p>
                  </a:txBody>
                  <a:tcPr/>
                </a:tc>
              </a:tr>
              <a:tr h="419101">
                <a:tc>
                  <a:txBody>
                    <a:bodyPr/>
                    <a:lstStyle/>
                    <a:p>
                      <a:pPr algn="ctr"/>
                      <a:r>
                        <a:rPr lang="ka-GE" sz="1100" b="1" dirty="0" smtClean="0"/>
                        <a:t>1</a:t>
                      </a:r>
                      <a:endParaRPr lang="en-US" sz="1100" b="1" dirty="0"/>
                    </a:p>
                  </a:txBody>
                  <a:tcPr/>
                </a:tc>
                <a:tc>
                  <a:txBody>
                    <a:bodyPr/>
                    <a:lstStyle/>
                    <a:p>
                      <a:pPr algn="ctr"/>
                      <a:r>
                        <a:rPr lang="ka-GE" sz="1100" b="1" dirty="0" smtClean="0"/>
                        <a:t>სენაკის</a:t>
                      </a:r>
                      <a:r>
                        <a:rPr lang="ka-GE" sz="1100" b="1" baseline="0" dirty="0" smtClean="0"/>
                        <a:t> რაიონული სასამართლო</a:t>
                      </a:r>
                      <a:endParaRPr lang="en-US" sz="1100" b="1" dirty="0"/>
                    </a:p>
                  </a:txBody>
                  <a:tcPr/>
                </a:tc>
                <a:tc>
                  <a:txBody>
                    <a:bodyPr/>
                    <a:lstStyle/>
                    <a:p>
                      <a:pPr algn="ctr"/>
                      <a:r>
                        <a:rPr lang="ka-GE" sz="1100" dirty="0" smtClean="0"/>
                        <a:t>1117</a:t>
                      </a:r>
                      <a:endParaRPr lang="en-US" sz="1100" dirty="0"/>
                    </a:p>
                  </a:txBody>
                  <a:tcPr/>
                </a:tc>
                <a:tc>
                  <a:txBody>
                    <a:bodyPr/>
                    <a:lstStyle/>
                    <a:p>
                      <a:pPr algn="ctr"/>
                      <a:r>
                        <a:rPr lang="ka-GE" sz="1100" dirty="0" smtClean="0"/>
                        <a:t>1309</a:t>
                      </a:r>
                      <a:endParaRPr lang="en-US" sz="1100" dirty="0"/>
                    </a:p>
                  </a:txBody>
                  <a:tcPr/>
                </a:tc>
                <a:tc>
                  <a:txBody>
                    <a:bodyPr/>
                    <a:lstStyle/>
                    <a:p>
                      <a:pPr algn="ctr"/>
                      <a:r>
                        <a:rPr lang="ka-GE" sz="1100" dirty="0" smtClean="0"/>
                        <a:t>3</a:t>
                      </a:r>
                      <a:endParaRPr lang="en-US" sz="1100" dirty="0"/>
                    </a:p>
                  </a:txBody>
                  <a:tcPr/>
                </a:tc>
                <a:tc>
                  <a:txBody>
                    <a:bodyPr/>
                    <a:lstStyle/>
                    <a:p>
                      <a:pPr algn="ctr"/>
                      <a:r>
                        <a:rPr lang="ka-GE" sz="1100" dirty="0" smtClean="0"/>
                        <a:t>322</a:t>
                      </a:r>
                      <a:endParaRPr lang="en-US" sz="1100" dirty="0"/>
                    </a:p>
                  </a:txBody>
                  <a:tcPr/>
                </a:tc>
                <a:tc>
                  <a:txBody>
                    <a:bodyPr/>
                    <a:lstStyle/>
                    <a:p>
                      <a:pPr algn="ctr"/>
                      <a:r>
                        <a:rPr lang="ka-GE" sz="1100" dirty="0" smtClean="0"/>
                        <a:t>9</a:t>
                      </a:r>
                      <a:endParaRPr lang="en-US" sz="1100" dirty="0"/>
                    </a:p>
                  </a:txBody>
                  <a:tcPr/>
                </a:tc>
                <a:tc>
                  <a:txBody>
                    <a:bodyPr/>
                    <a:lstStyle/>
                    <a:p>
                      <a:pPr algn="ctr"/>
                      <a:r>
                        <a:rPr lang="ka-GE" sz="1100" dirty="0" smtClean="0"/>
                        <a:t>45</a:t>
                      </a:r>
                      <a:endParaRPr lang="en-US" sz="1100" dirty="0"/>
                    </a:p>
                  </a:txBody>
                  <a:tcPr/>
                </a:tc>
                <a:tc>
                  <a:txBody>
                    <a:bodyPr/>
                    <a:lstStyle/>
                    <a:p>
                      <a:pPr algn="ctr"/>
                      <a:r>
                        <a:rPr lang="ka-GE" sz="1100" dirty="0" smtClean="0"/>
                        <a:t>52</a:t>
                      </a: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433</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1992</a:t>
                      </a:r>
                      <a:endParaRPr lang="en-US" sz="1100" dirty="0"/>
                    </a:p>
                  </a:txBody>
                  <a:tcPr/>
                </a:tc>
              </a:tr>
              <a:tr h="419101">
                <a:tc>
                  <a:txBody>
                    <a:bodyPr/>
                    <a:lstStyle/>
                    <a:p>
                      <a:pPr algn="ctr"/>
                      <a:r>
                        <a:rPr lang="ka-GE" sz="1100" b="1" dirty="0" smtClean="0"/>
                        <a:t>2</a:t>
                      </a:r>
                      <a:endParaRPr lang="en-US" sz="1100" b="1" dirty="0"/>
                    </a:p>
                  </a:txBody>
                  <a:tcPr/>
                </a:tc>
                <a:tc>
                  <a:txBody>
                    <a:bodyPr/>
                    <a:lstStyle/>
                    <a:p>
                      <a:pPr algn="ctr"/>
                      <a:r>
                        <a:rPr lang="ka-GE" sz="1100" b="1" dirty="0" smtClean="0"/>
                        <a:t>აბაშის მაგისტრატი სასამართლო</a:t>
                      </a:r>
                      <a:endParaRPr lang="en-US" sz="1100" b="1" dirty="0"/>
                    </a:p>
                  </a:txBody>
                  <a:tcPr/>
                </a:tc>
                <a:tc>
                  <a:txBody>
                    <a:bodyPr/>
                    <a:lstStyle/>
                    <a:p>
                      <a:pPr algn="ctr"/>
                      <a:r>
                        <a:rPr lang="ka-GE" sz="1100" dirty="0" smtClean="0"/>
                        <a:t>55</a:t>
                      </a:r>
                      <a:endParaRPr lang="en-US" sz="1100" dirty="0"/>
                    </a:p>
                  </a:txBody>
                  <a:tcPr/>
                </a:tc>
                <a:tc>
                  <a:txBody>
                    <a:bodyPr/>
                    <a:lstStyle/>
                    <a:p>
                      <a:pPr algn="ctr"/>
                      <a:r>
                        <a:rPr lang="ka-GE" sz="1100" dirty="0" smtClean="0"/>
                        <a:t>363</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161</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14</a:t>
                      </a:r>
                      <a:endParaRPr lang="en-US" sz="1100" dirty="0"/>
                    </a:p>
                  </a:txBody>
                  <a:tcPr/>
                </a:tc>
                <a:tc>
                  <a:txBody>
                    <a:bodyPr/>
                    <a:lstStyle/>
                    <a:p>
                      <a:pPr algn="ctr"/>
                      <a:r>
                        <a:rPr lang="ka-GE" sz="1100" dirty="0" smtClean="0"/>
                        <a:t>16</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193</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225</a:t>
                      </a:r>
                      <a:endParaRPr lang="en-US" sz="1100" dirty="0"/>
                    </a:p>
                  </a:txBody>
                  <a:tcPr/>
                </a:tc>
              </a:tr>
              <a:tr h="419101">
                <a:tc>
                  <a:txBody>
                    <a:bodyPr/>
                    <a:lstStyle/>
                    <a:p>
                      <a:pPr algn="ctr"/>
                      <a:r>
                        <a:rPr lang="ka-GE" sz="1100" b="1" dirty="0" smtClean="0"/>
                        <a:t>3</a:t>
                      </a:r>
                      <a:endParaRPr lang="en-US" sz="1100" b="1" dirty="0"/>
                    </a:p>
                  </a:txBody>
                  <a:tcPr/>
                </a:tc>
                <a:tc>
                  <a:txBody>
                    <a:bodyPr/>
                    <a:lstStyle/>
                    <a:p>
                      <a:pPr algn="ctr"/>
                      <a:r>
                        <a:rPr lang="ka-GE" sz="1100" b="1" dirty="0" smtClean="0"/>
                        <a:t>მარტვილის მაგისტრატი სასამართლო</a:t>
                      </a:r>
                      <a:endParaRPr lang="en-US" sz="1100" b="1" dirty="0"/>
                    </a:p>
                  </a:txBody>
                  <a:tcPr/>
                </a:tc>
                <a:tc>
                  <a:txBody>
                    <a:bodyPr/>
                    <a:lstStyle/>
                    <a:p>
                      <a:pPr algn="ctr"/>
                      <a:r>
                        <a:rPr lang="ka-GE" sz="1100" dirty="0" smtClean="0"/>
                        <a:t>199</a:t>
                      </a:r>
                      <a:endParaRPr lang="en-US" sz="1100" dirty="0"/>
                    </a:p>
                  </a:txBody>
                  <a:tcPr/>
                </a:tc>
                <a:tc>
                  <a:txBody>
                    <a:bodyPr/>
                    <a:lstStyle/>
                    <a:p>
                      <a:pPr algn="ctr"/>
                      <a:r>
                        <a:rPr lang="ka-GE" sz="1100" dirty="0" smtClean="0"/>
                        <a:t>479</a:t>
                      </a:r>
                      <a:endParaRPr lang="en-US" sz="1100" dirty="0"/>
                    </a:p>
                  </a:txBody>
                  <a:tcPr/>
                </a:tc>
                <a:tc>
                  <a:txBody>
                    <a:bodyPr/>
                    <a:lstStyle/>
                    <a:p>
                      <a:pPr algn="ctr"/>
                      <a:r>
                        <a:rPr lang="ka-GE" sz="1100" dirty="0" smtClean="0"/>
                        <a:t>83</a:t>
                      </a:r>
                      <a:endParaRPr lang="en-US" sz="1100" dirty="0"/>
                    </a:p>
                  </a:txBody>
                  <a:tcPr/>
                </a:tc>
                <a:tc>
                  <a:txBody>
                    <a:bodyPr/>
                    <a:lstStyle/>
                    <a:p>
                      <a:pPr algn="ctr"/>
                      <a:r>
                        <a:rPr lang="ka-GE" sz="1100" dirty="0" smtClean="0"/>
                        <a:t>56</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14</a:t>
                      </a:r>
                      <a:endParaRPr lang="en-US" sz="1100" dirty="0"/>
                    </a:p>
                  </a:txBody>
                  <a:tcPr/>
                </a:tc>
                <a:tc>
                  <a:txBody>
                    <a:bodyPr/>
                    <a:lstStyle/>
                    <a:p>
                      <a:pPr algn="ctr"/>
                      <a:r>
                        <a:rPr lang="ka-GE" sz="1100" dirty="0" smtClean="0"/>
                        <a:t>21</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174</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504</a:t>
                      </a:r>
                      <a:endParaRPr lang="en-US" sz="1100" dirty="0"/>
                    </a:p>
                  </a:txBody>
                  <a:tcPr/>
                </a:tc>
              </a:tr>
              <a:tr h="419101">
                <a:tc gridSpan="2">
                  <a:txBody>
                    <a:bodyPr/>
                    <a:lstStyle/>
                    <a:p>
                      <a:pPr algn="ctr"/>
                      <a:r>
                        <a:rPr lang="ka-GE" sz="1100" b="1" dirty="0" smtClean="0"/>
                        <a:t>ჯ ა მ ი</a:t>
                      </a:r>
                      <a:endParaRPr lang="en-US" sz="1100" b="1" dirty="0"/>
                    </a:p>
                  </a:txBody>
                  <a:tcPr/>
                </a:tc>
                <a:tc hMerge="1">
                  <a:txBody>
                    <a:bodyPr/>
                    <a:lstStyle/>
                    <a:p>
                      <a:pPr algn="ctr"/>
                      <a:endParaRPr lang="en-US" sz="1100" dirty="0"/>
                    </a:p>
                  </a:txBody>
                  <a:tcPr/>
                </a:tc>
                <a:tc>
                  <a:txBody>
                    <a:bodyPr/>
                    <a:lstStyle/>
                    <a:p>
                      <a:pPr algn="ctr"/>
                      <a:r>
                        <a:rPr lang="ka-GE" sz="1100" dirty="0" smtClean="0"/>
                        <a:t>1371</a:t>
                      </a:r>
                      <a:endParaRPr lang="en-US" sz="1100" dirty="0"/>
                    </a:p>
                  </a:txBody>
                  <a:tcPr/>
                </a:tc>
                <a:tc>
                  <a:txBody>
                    <a:bodyPr/>
                    <a:lstStyle/>
                    <a:p>
                      <a:pPr algn="ctr"/>
                      <a:r>
                        <a:rPr lang="ka-GE" sz="1100" dirty="0" smtClean="0"/>
                        <a:t>2151</a:t>
                      </a:r>
                      <a:endParaRPr lang="en-US" sz="1100" dirty="0"/>
                    </a:p>
                  </a:txBody>
                  <a:tcPr/>
                </a:tc>
                <a:tc>
                  <a:txBody>
                    <a:bodyPr/>
                    <a:lstStyle/>
                    <a:p>
                      <a:pPr algn="ctr"/>
                      <a:r>
                        <a:rPr lang="ka-GE" sz="1100" dirty="0" smtClean="0"/>
                        <a:t>87</a:t>
                      </a:r>
                      <a:endParaRPr lang="en-US" sz="1100" dirty="0"/>
                    </a:p>
                  </a:txBody>
                  <a:tcPr/>
                </a:tc>
                <a:tc>
                  <a:txBody>
                    <a:bodyPr/>
                    <a:lstStyle/>
                    <a:p>
                      <a:pPr algn="ctr"/>
                      <a:r>
                        <a:rPr lang="ka-GE" sz="1100" dirty="0" smtClean="0"/>
                        <a:t>539</a:t>
                      </a:r>
                      <a:endParaRPr lang="en-US" sz="1100" dirty="0"/>
                    </a:p>
                  </a:txBody>
                  <a:tcPr/>
                </a:tc>
                <a:tc>
                  <a:txBody>
                    <a:bodyPr/>
                    <a:lstStyle/>
                    <a:p>
                      <a:pPr algn="ctr"/>
                      <a:r>
                        <a:rPr lang="ka-GE" sz="1100" dirty="0" smtClean="0"/>
                        <a:t>9</a:t>
                      </a:r>
                      <a:endParaRPr lang="en-US" sz="1100" dirty="0"/>
                    </a:p>
                  </a:txBody>
                  <a:tcPr/>
                </a:tc>
                <a:tc>
                  <a:txBody>
                    <a:bodyPr/>
                    <a:lstStyle/>
                    <a:p>
                      <a:pPr algn="ctr"/>
                      <a:r>
                        <a:rPr lang="ka-GE" sz="1100" dirty="0" smtClean="0"/>
                        <a:t>73</a:t>
                      </a:r>
                      <a:endParaRPr lang="en-US" sz="1100" dirty="0"/>
                    </a:p>
                  </a:txBody>
                  <a:tcPr/>
                </a:tc>
                <a:tc>
                  <a:txBody>
                    <a:bodyPr/>
                    <a:lstStyle/>
                    <a:p>
                      <a:pPr algn="ctr"/>
                      <a:r>
                        <a:rPr lang="ka-GE" sz="1100" dirty="0" smtClean="0"/>
                        <a:t>89</a:t>
                      </a:r>
                      <a:endParaRPr lang="en-US" sz="1100" dirty="0"/>
                    </a:p>
                  </a:txBody>
                  <a:tcPr/>
                </a:tc>
                <a:tc>
                  <a:txBody>
                    <a:bodyPr/>
                    <a:lstStyle/>
                    <a:p>
                      <a:pPr algn="ctr"/>
                      <a:r>
                        <a:rPr lang="ka-GE" sz="1100" dirty="0" smtClean="0"/>
                        <a:t>3</a:t>
                      </a:r>
                      <a:endParaRPr lang="en-US" sz="1100" dirty="0"/>
                    </a:p>
                  </a:txBody>
                  <a:tcPr/>
                </a:tc>
                <a:tc>
                  <a:txBody>
                    <a:bodyPr/>
                    <a:lstStyle/>
                    <a:p>
                      <a:pPr algn="ctr"/>
                      <a:r>
                        <a:rPr lang="ka-GE" sz="1100" dirty="0" smtClean="0"/>
                        <a:t>800</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2721</a:t>
                      </a:r>
                      <a:endParaRPr lang="en-US" sz="1100" dirty="0"/>
                    </a:p>
                  </a:txBody>
                  <a:tcP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400" dirty="0" smtClean="0"/>
              <a:t>2021 წლის სტატისტიკური მონაცემები</a:t>
            </a:r>
            <a:br>
              <a:rPr lang="ka-GE" sz="2400" dirty="0" smtClean="0"/>
            </a:br>
            <a:r>
              <a:rPr lang="ka-GE" sz="2400" dirty="0" smtClean="0"/>
              <a:t> ადმინისტრაციულ საქმეებზე </a:t>
            </a:r>
            <a:endParaRPr lang="en-US" sz="2400" dirty="0"/>
          </a:p>
        </p:txBody>
      </p:sp>
      <p:graphicFrame>
        <p:nvGraphicFramePr>
          <p:cNvPr id="4" name="შიგთავსის ჩანაცვლების ველი 3"/>
          <p:cNvGraphicFramePr>
            <a:graphicFrameLocks noGrp="1"/>
          </p:cNvGraphicFramePr>
          <p:nvPr>
            <p:ph idx="1"/>
          </p:nvPr>
        </p:nvGraphicFramePr>
        <p:xfrm>
          <a:off x="533402" y="1447800"/>
          <a:ext cx="8229597" cy="3680467"/>
        </p:xfrm>
        <a:graphic>
          <a:graphicData uri="http://schemas.openxmlformats.org/drawingml/2006/table">
            <a:tbl>
              <a:tblPr firstRow="1" bandRow="1">
                <a:tableStyleId>{5C22544A-7EE6-4342-B048-85BDC9FD1C3A}</a:tableStyleId>
              </a:tblPr>
              <a:tblGrid>
                <a:gridCol w="633046"/>
                <a:gridCol w="1805352"/>
                <a:gridCol w="533400"/>
                <a:gridCol w="457200"/>
                <a:gridCol w="609600"/>
                <a:gridCol w="533400"/>
                <a:gridCol w="457200"/>
                <a:gridCol w="492365"/>
                <a:gridCol w="574430"/>
                <a:gridCol w="492369"/>
                <a:gridCol w="574430"/>
                <a:gridCol w="492369"/>
                <a:gridCol w="574436"/>
              </a:tblGrid>
              <a:tr h="419101">
                <a:tc gridSpan="13">
                  <a:txBody>
                    <a:bodyPr/>
                    <a:lstStyle/>
                    <a:p>
                      <a:pPr algn="ctr"/>
                      <a:r>
                        <a:rPr lang="ka-GE" sz="1400" dirty="0" smtClean="0">
                          <a:solidFill>
                            <a:schemeClr val="tx1"/>
                          </a:solidFill>
                        </a:rPr>
                        <a:t>სენაკის (მათ შორის აბაშისა და მარტვილის მაგისტრატი) რაიონული სასამართლო</a:t>
                      </a:r>
                      <a:endParaRPr lang="en-US" sz="1400"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19101">
                <a:tc rowSpan="2">
                  <a:txBody>
                    <a:bodyPr/>
                    <a:lstStyle/>
                    <a:p>
                      <a:pPr algn="ctr"/>
                      <a:endParaRPr lang="ka-GE" sz="1100" b="1" dirty="0" smtClean="0"/>
                    </a:p>
                    <a:p>
                      <a:pPr algn="ctr"/>
                      <a:endParaRPr lang="ka-GE" sz="1100" b="1" dirty="0" smtClean="0"/>
                    </a:p>
                    <a:p>
                      <a:pPr algn="ctr"/>
                      <a:endParaRPr lang="ka-GE" sz="1100" b="1" dirty="0" smtClean="0"/>
                    </a:p>
                    <a:p>
                      <a:pPr algn="ctr"/>
                      <a:r>
                        <a:rPr lang="ka-GE" sz="1100" b="1" dirty="0" smtClean="0"/>
                        <a:t>N</a:t>
                      </a:r>
                      <a:endParaRPr lang="en-US" sz="1100" b="1" dirty="0"/>
                    </a:p>
                  </a:txBody>
                  <a:tcPr/>
                </a:tc>
                <a:tc rowSpan="2">
                  <a:txBody>
                    <a:bodyPr/>
                    <a:lstStyle/>
                    <a:p>
                      <a:pPr algn="ctr"/>
                      <a:endParaRPr lang="ka-GE" sz="1100" b="1" dirty="0" smtClean="0"/>
                    </a:p>
                    <a:p>
                      <a:pPr algn="ctr"/>
                      <a:endParaRPr lang="ka-GE" sz="1100" b="1" dirty="0" smtClean="0"/>
                    </a:p>
                    <a:p>
                      <a:pPr algn="ctr"/>
                      <a:r>
                        <a:rPr lang="ka-GE" sz="1100" b="1" dirty="0" smtClean="0"/>
                        <a:t>სასამართლოს დასახელება</a:t>
                      </a:r>
                      <a:endParaRPr lang="en-US" sz="1100" b="1" dirty="0"/>
                    </a:p>
                  </a:txBody>
                  <a:tcPr/>
                </a:tc>
                <a:tc rowSpan="2">
                  <a:txBody>
                    <a:bodyPr/>
                    <a:lstStyle/>
                    <a:p>
                      <a:pPr algn="ctr"/>
                      <a:r>
                        <a:rPr lang="ka-GE" sz="1100" b="1" dirty="0" smtClean="0"/>
                        <a:t>წინა</a:t>
                      </a:r>
                      <a:r>
                        <a:rPr lang="ka-GE" sz="1100" b="1" baseline="0" dirty="0" smtClean="0"/>
                        <a:t> პერიოდის ნაშთი</a:t>
                      </a:r>
                      <a:endParaRPr lang="en-US" sz="1100" b="1" dirty="0"/>
                    </a:p>
                  </a:txBody>
                  <a:tcPr vert="vert270"/>
                </a:tc>
                <a:tc rowSpan="2">
                  <a:txBody>
                    <a:bodyPr/>
                    <a:lstStyle/>
                    <a:p>
                      <a:pPr algn="ctr"/>
                      <a:r>
                        <a:rPr lang="ka-GE" sz="1100" b="1" dirty="0" smtClean="0"/>
                        <a:t>შემოვიდა</a:t>
                      </a:r>
                      <a:endParaRPr lang="en-US" sz="1100" b="1" dirty="0"/>
                    </a:p>
                  </a:txBody>
                  <a:tcPr vert="vert270"/>
                </a:tc>
                <a:tc gridSpan="7">
                  <a:txBody>
                    <a:bodyPr/>
                    <a:lstStyle/>
                    <a:p>
                      <a:pPr algn="ctr"/>
                      <a:r>
                        <a:rPr lang="ka-GE" sz="1100" b="1" dirty="0" smtClean="0"/>
                        <a:t>დამთავრებული</a:t>
                      </a:r>
                      <a:r>
                        <a:rPr lang="ka-GE" sz="1100" b="1" baseline="0" dirty="0" smtClean="0"/>
                        <a:t> საქმეები საანგარიშო პერიოდში</a:t>
                      </a:r>
                      <a:endParaRPr lang="en-US" sz="1100" b="1" dirty="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dirty="0"/>
                    </a:p>
                  </a:txBody>
                  <a:tcPr/>
                </a:tc>
                <a:tc hMerge="1">
                  <a:txBody>
                    <a:bodyPr/>
                    <a:lstStyle/>
                    <a:p>
                      <a:pPr algn="ctr"/>
                      <a:endParaRPr lang="en-US" sz="1100"/>
                    </a:p>
                  </a:txBody>
                  <a:tcPr/>
                </a:tc>
                <a:tc hMerge="1">
                  <a:txBody>
                    <a:bodyPr/>
                    <a:lstStyle/>
                    <a:p>
                      <a:pPr algn="ctr"/>
                      <a:endParaRPr lang="en-US" sz="1100"/>
                    </a:p>
                  </a:txBody>
                  <a:tcPr/>
                </a:tc>
                <a:tc hMerge="1">
                  <a:txBody>
                    <a:bodyPr/>
                    <a:lstStyle/>
                    <a:p>
                      <a:pPr algn="ctr"/>
                      <a:endParaRPr lang="en-US" sz="1100" dirty="0"/>
                    </a:p>
                  </a:txBody>
                  <a:tcPr/>
                </a:tc>
                <a:tc rowSpan="2">
                  <a:txBody>
                    <a:bodyPr/>
                    <a:lstStyle/>
                    <a:p>
                      <a:pPr algn="ctr"/>
                      <a:r>
                        <a:rPr lang="ka-GE" sz="1100" b="1" dirty="0" smtClean="0"/>
                        <a:t>გაერთიანდა სხვა საქმესთან</a:t>
                      </a:r>
                      <a:endParaRPr lang="en-US" sz="1100" b="1" dirty="0"/>
                    </a:p>
                  </a:txBody>
                  <a:tcPr vert="vert270"/>
                </a:tc>
                <a:tc rowSpan="2">
                  <a:txBody>
                    <a:bodyPr/>
                    <a:lstStyle/>
                    <a:p>
                      <a:pPr algn="ctr"/>
                      <a:r>
                        <a:rPr lang="ka-GE" sz="1100" b="1" dirty="0" smtClean="0"/>
                        <a:t>დაუმთავრებელ საქმეთა ნაშთი</a:t>
                      </a:r>
                      <a:endParaRPr lang="en-US" sz="1100" b="1" dirty="0"/>
                    </a:p>
                  </a:txBody>
                  <a:tcPr vert="vert270"/>
                </a:tc>
              </a:tr>
              <a:tr h="1143004">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a:p>
                  </a:txBody>
                  <a:tcPr/>
                </a:tc>
                <a:tc vMerge="1">
                  <a:txBody>
                    <a:bodyPr/>
                    <a:lstStyle/>
                    <a:p>
                      <a:pPr algn="ctr"/>
                      <a:endParaRPr lang="en-US" sz="1100" dirty="0"/>
                    </a:p>
                  </a:txBody>
                  <a:tcPr/>
                </a:tc>
                <a:tc>
                  <a:txBody>
                    <a:bodyPr/>
                    <a:lstStyle/>
                    <a:p>
                      <a:pPr algn="ctr"/>
                      <a:r>
                        <a:rPr lang="ka-GE" sz="1100" b="1" dirty="0" smtClean="0"/>
                        <a:t>უარი ეთქვა მიღებაზე</a:t>
                      </a:r>
                      <a:endParaRPr lang="en-US" sz="1100" b="1" dirty="0"/>
                    </a:p>
                  </a:txBody>
                  <a:tcPr vert="vert270"/>
                </a:tc>
                <a:tc>
                  <a:txBody>
                    <a:bodyPr/>
                    <a:lstStyle/>
                    <a:p>
                      <a:pPr algn="ctr"/>
                      <a:r>
                        <a:rPr lang="ka-GE" sz="1100" b="1" dirty="0" smtClean="0"/>
                        <a:t>გადაწყვეტილების გამოტანით</a:t>
                      </a:r>
                      <a:endParaRPr lang="en-US" sz="1100" b="1" dirty="0"/>
                    </a:p>
                  </a:txBody>
                  <a:tcPr vert="vert270"/>
                </a:tc>
                <a:tc>
                  <a:txBody>
                    <a:bodyPr/>
                    <a:lstStyle/>
                    <a:p>
                      <a:pPr algn="ctr"/>
                      <a:r>
                        <a:rPr lang="ka-GE" sz="1100" b="1" dirty="0" smtClean="0"/>
                        <a:t>შეწყდა</a:t>
                      </a:r>
                      <a:endParaRPr lang="en-US" sz="1100" b="1" dirty="0"/>
                    </a:p>
                  </a:txBody>
                  <a:tcPr vert="vert270"/>
                </a:tc>
                <a:tc>
                  <a:txBody>
                    <a:bodyPr/>
                    <a:lstStyle/>
                    <a:p>
                      <a:pPr algn="ctr"/>
                      <a:r>
                        <a:rPr lang="ka-GE" sz="1100" b="1" dirty="0" smtClean="0"/>
                        <a:t>შეწყდა მორიგებით</a:t>
                      </a:r>
                      <a:endParaRPr lang="en-US" sz="1100" b="1" dirty="0"/>
                    </a:p>
                  </a:txBody>
                  <a:tcPr vert="vert270"/>
                </a:tc>
                <a:tc>
                  <a:txBody>
                    <a:bodyPr/>
                    <a:lstStyle/>
                    <a:p>
                      <a:pPr algn="ctr"/>
                      <a:r>
                        <a:rPr lang="ka-GE" sz="1100" b="1" dirty="0" smtClean="0"/>
                        <a:t>დატოვებულია</a:t>
                      </a:r>
                      <a:r>
                        <a:rPr lang="ka-GE" sz="1100" b="1" baseline="0" dirty="0" smtClean="0"/>
                        <a:t> </a:t>
                      </a:r>
                      <a:r>
                        <a:rPr lang="ka-GE" sz="1100" b="1" baseline="0" dirty="0" err="1" smtClean="0"/>
                        <a:t>განუხილველი</a:t>
                      </a:r>
                      <a:endParaRPr lang="en-US" sz="1100" b="1" dirty="0"/>
                    </a:p>
                  </a:txBody>
                  <a:tcPr vert="vert270"/>
                </a:tc>
                <a:tc>
                  <a:txBody>
                    <a:bodyPr/>
                    <a:lstStyle/>
                    <a:p>
                      <a:pPr algn="ctr"/>
                      <a:r>
                        <a:rPr lang="ka-GE" sz="1100" b="1" dirty="0" smtClean="0"/>
                        <a:t>გადაეცა სხვა სასამართლოს</a:t>
                      </a:r>
                      <a:endParaRPr lang="en-US" sz="1100" b="1" dirty="0"/>
                    </a:p>
                  </a:txBody>
                  <a:tcPr vert="vert270"/>
                </a:tc>
                <a:tc>
                  <a:txBody>
                    <a:bodyPr/>
                    <a:lstStyle/>
                    <a:p>
                      <a:pPr algn="ctr"/>
                      <a:r>
                        <a:rPr lang="ka-GE" sz="1100" b="1" dirty="0" smtClean="0"/>
                        <a:t>სულ დამთავრდა</a:t>
                      </a:r>
                      <a:endParaRPr lang="en-US" sz="1100" b="1" dirty="0"/>
                    </a:p>
                  </a:txBody>
                  <a:tcPr vert="vert270"/>
                </a:tc>
                <a:tc vMerge="1">
                  <a:txBody>
                    <a:bodyPr/>
                    <a:lstStyle/>
                    <a:p>
                      <a:pPr algn="ctr"/>
                      <a:endParaRPr lang="en-US" sz="1100"/>
                    </a:p>
                  </a:txBody>
                  <a:tcPr/>
                </a:tc>
                <a:tc vMerge="1">
                  <a:txBody>
                    <a:bodyPr/>
                    <a:lstStyle/>
                    <a:p>
                      <a:pPr algn="ctr"/>
                      <a:endParaRPr lang="en-US" sz="1100"/>
                    </a:p>
                  </a:txBody>
                  <a:tcPr/>
                </a:tc>
              </a:tr>
              <a:tr h="419101">
                <a:tc>
                  <a:txBody>
                    <a:bodyPr/>
                    <a:lstStyle/>
                    <a:p>
                      <a:pPr algn="ctr"/>
                      <a:r>
                        <a:rPr lang="ka-GE" sz="1100" b="1" dirty="0" smtClean="0"/>
                        <a:t>1</a:t>
                      </a:r>
                      <a:endParaRPr lang="en-US" sz="1100" b="1" dirty="0"/>
                    </a:p>
                  </a:txBody>
                  <a:tcPr/>
                </a:tc>
                <a:tc>
                  <a:txBody>
                    <a:bodyPr/>
                    <a:lstStyle/>
                    <a:p>
                      <a:pPr algn="ctr"/>
                      <a:r>
                        <a:rPr lang="ka-GE" sz="1100" b="1" dirty="0" smtClean="0"/>
                        <a:t>სენაკის</a:t>
                      </a:r>
                      <a:r>
                        <a:rPr lang="ka-GE" sz="1100" b="1" baseline="0" dirty="0" smtClean="0"/>
                        <a:t> რაიონული სასამართლო</a:t>
                      </a:r>
                      <a:endParaRPr lang="en-US" sz="1100" b="1" dirty="0"/>
                    </a:p>
                  </a:txBody>
                  <a:tcPr/>
                </a:tc>
                <a:tc>
                  <a:txBody>
                    <a:bodyPr/>
                    <a:lstStyle/>
                    <a:p>
                      <a:pPr algn="ctr"/>
                      <a:r>
                        <a:rPr lang="ka-GE" sz="1100" dirty="0" smtClean="0"/>
                        <a:t>215</a:t>
                      </a:r>
                      <a:endParaRPr lang="en-US" sz="1100" dirty="0"/>
                    </a:p>
                  </a:txBody>
                  <a:tcPr/>
                </a:tc>
                <a:tc>
                  <a:txBody>
                    <a:bodyPr/>
                    <a:lstStyle/>
                    <a:p>
                      <a:pPr algn="ctr"/>
                      <a:r>
                        <a:rPr lang="ka-GE" sz="1100" dirty="0" smtClean="0"/>
                        <a:t>187</a:t>
                      </a:r>
                      <a:endParaRPr lang="en-US" sz="1100" dirty="0"/>
                    </a:p>
                  </a:txBody>
                  <a:tcPr/>
                </a:tc>
                <a:tc>
                  <a:txBody>
                    <a:bodyPr/>
                    <a:lstStyle/>
                    <a:p>
                      <a:pPr algn="ctr"/>
                      <a:r>
                        <a:rPr lang="ka-GE" sz="1100" dirty="0" smtClean="0"/>
                        <a:t>5</a:t>
                      </a:r>
                      <a:endParaRPr lang="en-US" sz="1100" dirty="0"/>
                    </a:p>
                  </a:txBody>
                  <a:tcPr/>
                </a:tc>
                <a:tc>
                  <a:txBody>
                    <a:bodyPr/>
                    <a:lstStyle/>
                    <a:p>
                      <a:pPr algn="ctr"/>
                      <a:r>
                        <a:rPr lang="ka-GE" sz="1100" dirty="0" smtClean="0"/>
                        <a:t>63</a:t>
                      </a:r>
                      <a:endParaRPr lang="en-US" sz="1100" dirty="0"/>
                    </a:p>
                  </a:txBody>
                  <a:tcPr/>
                </a:tc>
                <a:tc>
                  <a:txBody>
                    <a:bodyPr/>
                    <a:lstStyle/>
                    <a:p>
                      <a:pPr algn="ctr"/>
                      <a:r>
                        <a:rPr lang="ka-GE" sz="1100" dirty="0" smtClean="0"/>
                        <a:t>6</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10</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85</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316</a:t>
                      </a:r>
                      <a:endParaRPr lang="en-US" sz="1100" dirty="0"/>
                    </a:p>
                  </a:txBody>
                  <a:tcPr/>
                </a:tc>
              </a:tr>
              <a:tr h="419101">
                <a:tc>
                  <a:txBody>
                    <a:bodyPr/>
                    <a:lstStyle/>
                    <a:p>
                      <a:pPr algn="ctr"/>
                      <a:r>
                        <a:rPr lang="ka-GE" sz="1100" b="1" dirty="0" smtClean="0"/>
                        <a:t>2</a:t>
                      </a:r>
                      <a:endParaRPr lang="en-US" sz="1100" b="1" dirty="0"/>
                    </a:p>
                  </a:txBody>
                  <a:tcPr/>
                </a:tc>
                <a:tc>
                  <a:txBody>
                    <a:bodyPr/>
                    <a:lstStyle/>
                    <a:p>
                      <a:pPr algn="ctr"/>
                      <a:r>
                        <a:rPr lang="ka-GE" sz="1100" b="1" dirty="0" smtClean="0"/>
                        <a:t>აბაშის მაგისტრატი სასამართლო</a:t>
                      </a:r>
                      <a:endParaRPr lang="en-US" sz="1100" b="1" dirty="0"/>
                    </a:p>
                  </a:txBody>
                  <a:tcPr/>
                </a:tc>
                <a:tc>
                  <a:txBody>
                    <a:bodyPr/>
                    <a:lstStyle/>
                    <a:p>
                      <a:pPr algn="ctr"/>
                      <a:r>
                        <a:rPr lang="ka-GE" sz="1100" dirty="0" smtClean="0"/>
                        <a:t>3</a:t>
                      </a:r>
                      <a:endParaRPr lang="en-US" sz="1100" dirty="0"/>
                    </a:p>
                  </a:txBody>
                  <a:tcPr/>
                </a:tc>
                <a:tc>
                  <a:txBody>
                    <a:bodyPr/>
                    <a:lstStyle/>
                    <a:p>
                      <a:pPr algn="ctr"/>
                      <a:r>
                        <a:rPr lang="ka-GE" sz="1100" dirty="0" smtClean="0"/>
                        <a:t>3</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2</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5</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a:t>
                      </a:r>
                      <a:endParaRPr lang="en-US" sz="1100" dirty="0"/>
                    </a:p>
                  </a:txBody>
                  <a:tcPr/>
                </a:tc>
              </a:tr>
              <a:tr h="419101">
                <a:tc>
                  <a:txBody>
                    <a:bodyPr/>
                    <a:lstStyle/>
                    <a:p>
                      <a:pPr algn="ctr"/>
                      <a:r>
                        <a:rPr lang="ka-GE" sz="1100" b="1" dirty="0" smtClean="0"/>
                        <a:t>3</a:t>
                      </a:r>
                      <a:endParaRPr lang="en-US" sz="1100" b="1" dirty="0"/>
                    </a:p>
                  </a:txBody>
                  <a:tcPr/>
                </a:tc>
                <a:tc>
                  <a:txBody>
                    <a:bodyPr/>
                    <a:lstStyle/>
                    <a:p>
                      <a:pPr algn="ctr"/>
                      <a:r>
                        <a:rPr lang="ka-GE" sz="1100" b="1" dirty="0" smtClean="0"/>
                        <a:t>მარტვილის მაგისტრატი სასამართლო</a:t>
                      </a:r>
                      <a:endParaRPr lang="en-US" sz="1100" b="1" dirty="0"/>
                    </a:p>
                  </a:txBody>
                  <a:tcPr/>
                </a:tc>
                <a:tc>
                  <a:txBody>
                    <a:bodyPr/>
                    <a:lstStyle/>
                    <a:p>
                      <a:pPr algn="ctr"/>
                      <a:r>
                        <a:rPr lang="ka-GE" sz="1100" dirty="0" smtClean="0"/>
                        <a:t>4</a:t>
                      </a:r>
                      <a:endParaRPr lang="en-US" sz="1100" dirty="0"/>
                    </a:p>
                  </a:txBody>
                  <a:tcPr/>
                </a:tc>
                <a:tc>
                  <a:txBody>
                    <a:bodyPr/>
                    <a:lstStyle/>
                    <a:p>
                      <a:pPr algn="ctr"/>
                      <a:r>
                        <a:rPr lang="ka-GE" sz="1100" dirty="0" smtClean="0"/>
                        <a:t>8</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1</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6</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7</a:t>
                      </a:r>
                      <a:endParaRPr lang="en-US" sz="1100" dirty="0"/>
                    </a:p>
                  </a:txBody>
                  <a:tcPr/>
                </a:tc>
                <a:tc>
                  <a:txBody>
                    <a:bodyPr/>
                    <a:lstStyle/>
                    <a:p>
                      <a:pPr algn="ctr"/>
                      <a:r>
                        <a:rPr lang="ka-GE" sz="1100" dirty="0" smtClean="0"/>
                        <a:t>0</a:t>
                      </a:r>
                      <a:endParaRPr lang="en-US" sz="1100" dirty="0"/>
                    </a:p>
                  </a:txBody>
                  <a:tcPr/>
                </a:tc>
                <a:tc>
                  <a:txBody>
                    <a:bodyPr/>
                    <a:lstStyle/>
                    <a:p>
                      <a:pPr algn="ctr"/>
                      <a:r>
                        <a:rPr lang="ka-GE" sz="1100" dirty="0" smtClean="0"/>
                        <a:t>5</a:t>
                      </a:r>
                      <a:endParaRPr lang="en-US" sz="1100" dirty="0"/>
                    </a:p>
                  </a:txBody>
                  <a:tcPr/>
                </a:tc>
              </a:tr>
              <a:tr h="419101">
                <a:tc gridSpan="2">
                  <a:txBody>
                    <a:bodyPr/>
                    <a:lstStyle/>
                    <a:p>
                      <a:pPr algn="ctr"/>
                      <a:r>
                        <a:rPr lang="ka-GE" sz="1100" b="1" dirty="0" smtClean="0"/>
                        <a:t>ჯ ა მ ი</a:t>
                      </a:r>
                      <a:endParaRPr lang="en-US" sz="1100" b="1" dirty="0"/>
                    </a:p>
                  </a:txBody>
                  <a:tcPr/>
                </a:tc>
                <a:tc hMerge="1">
                  <a:txBody>
                    <a:bodyPr/>
                    <a:lstStyle/>
                    <a:p>
                      <a:pPr algn="ctr"/>
                      <a:endParaRPr lang="en-US" sz="1100" dirty="0"/>
                    </a:p>
                  </a:txBody>
                  <a:tcPr/>
                </a:tc>
                <a:tc>
                  <a:txBody>
                    <a:bodyPr/>
                    <a:lstStyle/>
                    <a:p>
                      <a:pPr algn="ctr"/>
                      <a:r>
                        <a:rPr lang="ka-GE" sz="1100" b="1" dirty="0" smtClean="0"/>
                        <a:t>222</a:t>
                      </a:r>
                      <a:endParaRPr lang="en-US" sz="1100" b="1" dirty="0"/>
                    </a:p>
                  </a:txBody>
                  <a:tcPr/>
                </a:tc>
                <a:tc>
                  <a:txBody>
                    <a:bodyPr/>
                    <a:lstStyle/>
                    <a:p>
                      <a:pPr algn="ctr"/>
                      <a:r>
                        <a:rPr lang="ka-GE" sz="1100" b="1" dirty="0" smtClean="0"/>
                        <a:t>198</a:t>
                      </a:r>
                      <a:endParaRPr lang="en-US" sz="1100" b="1" dirty="0"/>
                    </a:p>
                  </a:txBody>
                  <a:tcPr/>
                </a:tc>
                <a:tc>
                  <a:txBody>
                    <a:bodyPr/>
                    <a:lstStyle/>
                    <a:p>
                      <a:pPr algn="ctr"/>
                      <a:r>
                        <a:rPr lang="ka-GE" sz="1100" b="1" dirty="0" smtClean="0"/>
                        <a:t>5</a:t>
                      </a:r>
                      <a:endParaRPr lang="en-US" sz="1100" b="1" dirty="0"/>
                    </a:p>
                  </a:txBody>
                  <a:tcPr/>
                </a:tc>
                <a:tc>
                  <a:txBody>
                    <a:bodyPr/>
                    <a:lstStyle/>
                    <a:p>
                      <a:pPr algn="ctr"/>
                      <a:r>
                        <a:rPr lang="ka-GE" sz="1100" b="1" dirty="0" smtClean="0"/>
                        <a:t>66</a:t>
                      </a:r>
                      <a:endParaRPr lang="en-US" sz="1100" b="1" dirty="0"/>
                    </a:p>
                  </a:txBody>
                  <a:tcPr/>
                </a:tc>
                <a:tc>
                  <a:txBody>
                    <a:bodyPr/>
                    <a:lstStyle/>
                    <a:p>
                      <a:pPr algn="ctr"/>
                      <a:r>
                        <a:rPr lang="ka-GE" sz="1100" b="1" dirty="0" smtClean="0"/>
                        <a:t>8</a:t>
                      </a:r>
                      <a:endParaRPr lang="en-US" sz="1100" b="1" dirty="0"/>
                    </a:p>
                  </a:txBody>
                  <a:tcPr/>
                </a:tc>
                <a:tc>
                  <a:txBody>
                    <a:bodyPr/>
                    <a:lstStyle/>
                    <a:p>
                      <a:pPr algn="ctr"/>
                      <a:r>
                        <a:rPr lang="ka-GE" sz="1100" b="1" dirty="0" smtClean="0"/>
                        <a:t>0</a:t>
                      </a:r>
                      <a:endParaRPr lang="en-US" sz="1100" b="1" dirty="0"/>
                    </a:p>
                  </a:txBody>
                  <a:tcPr/>
                </a:tc>
                <a:tc>
                  <a:txBody>
                    <a:bodyPr/>
                    <a:lstStyle/>
                    <a:p>
                      <a:pPr algn="ctr"/>
                      <a:r>
                        <a:rPr lang="ka-GE" sz="1100" b="1" dirty="0" smtClean="0"/>
                        <a:t>17</a:t>
                      </a:r>
                      <a:endParaRPr lang="en-US" sz="1100" b="1" dirty="0"/>
                    </a:p>
                  </a:txBody>
                  <a:tcPr/>
                </a:tc>
                <a:tc>
                  <a:txBody>
                    <a:bodyPr/>
                    <a:lstStyle/>
                    <a:p>
                      <a:pPr algn="ctr"/>
                      <a:r>
                        <a:rPr lang="ka-GE" sz="1100" b="1" dirty="0" smtClean="0"/>
                        <a:t>1</a:t>
                      </a:r>
                      <a:endParaRPr lang="en-US" sz="1100" b="1" dirty="0"/>
                    </a:p>
                  </a:txBody>
                  <a:tcPr/>
                </a:tc>
                <a:tc>
                  <a:txBody>
                    <a:bodyPr/>
                    <a:lstStyle/>
                    <a:p>
                      <a:pPr algn="ctr"/>
                      <a:r>
                        <a:rPr lang="ka-GE" sz="1100" b="1" dirty="0" smtClean="0"/>
                        <a:t>97</a:t>
                      </a:r>
                      <a:endParaRPr lang="en-US" sz="1100" b="1" dirty="0"/>
                    </a:p>
                  </a:txBody>
                  <a:tcPr/>
                </a:tc>
                <a:tc>
                  <a:txBody>
                    <a:bodyPr/>
                    <a:lstStyle/>
                    <a:p>
                      <a:pPr algn="ctr"/>
                      <a:r>
                        <a:rPr lang="ka-GE" sz="1100" b="1" dirty="0" smtClean="0"/>
                        <a:t>1</a:t>
                      </a:r>
                      <a:endParaRPr lang="en-US" sz="1100" b="1" dirty="0"/>
                    </a:p>
                  </a:txBody>
                  <a:tcPr/>
                </a:tc>
                <a:tc>
                  <a:txBody>
                    <a:bodyPr/>
                    <a:lstStyle/>
                    <a:p>
                      <a:pPr algn="ctr"/>
                      <a:r>
                        <a:rPr lang="ka-GE" sz="1100" b="1" dirty="0" smtClean="0"/>
                        <a:t>322</a:t>
                      </a:r>
                      <a:endParaRPr lang="en-US" sz="1100" b="1"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800" dirty="0" smtClean="0"/>
              <a:t>სენაკის რაიონული სასამართლოს </a:t>
            </a:r>
            <a:br>
              <a:rPr lang="ka-GE" sz="2800" dirty="0" smtClean="0"/>
            </a:br>
            <a:r>
              <a:rPr lang="ka-GE" sz="2800" dirty="0" smtClean="0"/>
              <a:t>ს ტ რ უ ქ ტ უ რ ა</a:t>
            </a:r>
            <a:endParaRPr lang="en-US" sz="2800" dirty="0"/>
          </a:p>
        </p:txBody>
      </p:sp>
      <p:sp>
        <p:nvSpPr>
          <p:cNvPr id="3" name="Rectangle 2"/>
          <p:cNvSpPr/>
          <p:nvPr/>
        </p:nvSpPr>
        <p:spPr>
          <a:xfrm>
            <a:off x="609600" y="1600201"/>
            <a:ext cx="8001000" cy="4832092"/>
          </a:xfrm>
          <a:prstGeom prst="rect">
            <a:avLst/>
          </a:prstGeom>
        </p:spPr>
        <p:txBody>
          <a:bodyPr wrap="square">
            <a:spAutoFit/>
          </a:bodyPr>
          <a:lstStyle/>
          <a:p>
            <a:r>
              <a:rPr lang="ka-GE" sz="1400" dirty="0" smtClean="0"/>
              <a:t>1. სასამართლოს თავმჯდომარე;</a:t>
            </a:r>
            <a:br>
              <a:rPr lang="ka-GE" sz="1400" dirty="0" smtClean="0"/>
            </a:br>
            <a:r>
              <a:rPr lang="ka-GE" sz="1400" dirty="0" smtClean="0"/>
              <a:t>2. მოსამართლეები (მაგისტრატი მოსამართლეები);</a:t>
            </a:r>
            <a:br>
              <a:rPr lang="ka-GE" sz="1400" dirty="0" smtClean="0"/>
            </a:br>
            <a:r>
              <a:rPr lang="ka-GE" sz="1400" dirty="0" smtClean="0"/>
              <a:t>3. სასამართლოს მენეჯერი - საკადრო და საორგანიზაციო საკითხთა განყოფილების უფროსი;</a:t>
            </a:r>
            <a:br>
              <a:rPr lang="ka-GE" sz="1400" dirty="0" smtClean="0"/>
            </a:br>
            <a:r>
              <a:rPr lang="ka-GE" sz="1400" dirty="0" smtClean="0"/>
              <a:t>3.1.1.მოსამართლის თანაშემწე;</a:t>
            </a:r>
            <a:br>
              <a:rPr lang="ka-GE" sz="1400" dirty="0" smtClean="0"/>
            </a:br>
            <a:r>
              <a:rPr lang="ka-GE" sz="1400" dirty="0" smtClean="0"/>
              <a:t>3.1.2. სხდომის მდივანი;</a:t>
            </a:r>
            <a:br>
              <a:rPr lang="ka-GE" sz="1400" dirty="0" smtClean="0"/>
            </a:br>
            <a:r>
              <a:rPr lang="ka-GE" sz="1400" dirty="0" smtClean="0"/>
              <a:t>3.2. კანცელარიისა და მოქალაქეთა მისაღების (განყოფილება)</a:t>
            </a:r>
            <a:br>
              <a:rPr lang="ka-GE" sz="1400" dirty="0" smtClean="0"/>
            </a:br>
            <a:r>
              <a:rPr lang="ka-GE" sz="1400" dirty="0" smtClean="0"/>
              <a:t>3.2.1. განყოფილების უფროსი;</a:t>
            </a:r>
            <a:br>
              <a:rPr lang="ka-GE" sz="1400" dirty="0" smtClean="0"/>
            </a:br>
            <a:r>
              <a:rPr lang="ka-GE" sz="1400" dirty="0" smtClean="0"/>
              <a:t>3.2.2. სპეციალისტი;</a:t>
            </a:r>
            <a:br>
              <a:rPr lang="ka-GE" sz="1400" dirty="0" smtClean="0"/>
            </a:br>
            <a:r>
              <a:rPr lang="ka-GE" sz="1400" dirty="0" smtClean="0"/>
              <a:t>3.3. მანდატურის სამსახური;</a:t>
            </a:r>
            <a:br>
              <a:rPr lang="ka-GE" sz="1400" dirty="0" smtClean="0"/>
            </a:br>
            <a:r>
              <a:rPr lang="ka-GE" sz="1400" dirty="0" smtClean="0"/>
              <a:t>3.3.1. სამსახურის უფროსი;</a:t>
            </a:r>
            <a:br>
              <a:rPr lang="ka-GE" sz="1400" dirty="0" smtClean="0"/>
            </a:br>
            <a:r>
              <a:rPr lang="ka-GE" sz="1400" dirty="0" smtClean="0"/>
              <a:t>3.3.2. მანდატური;</a:t>
            </a:r>
            <a:br>
              <a:rPr lang="ka-GE" sz="1400" dirty="0" smtClean="0"/>
            </a:br>
            <a:r>
              <a:rPr lang="ka-GE" sz="1400" dirty="0" smtClean="0"/>
              <a:t>3.4. მაგისტრატი მოსამართლის აპარატი;</a:t>
            </a:r>
            <a:br>
              <a:rPr lang="ka-GE" sz="1400" dirty="0" smtClean="0"/>
            </a:br>
            <a:r>
              <a:rPr lang="ka-GE" sz="1400" dirty="0" smtClean="0"/>
              <a:t>3.4.1. სხდომის მდივანი;</a:t>
            </a:r>
            <a:br>
              <a:rPr lang="ka-GE" sz="1400" dirty="0" smtClean="0"/>
            </a:br>
            <a:r>
              <a:rPr lang="ka-GE" sz="1400" dirty="0" smtClean="0"/>
              <a:t>3.4.2. სპეციალისტი;</a:t>
            </a:r>
            <a:br>
              <a:rPr lang="ka-GE" sz="1400" dirty="0" smtClean="0"/>
            </a:br>
            <a:r>
              <a:rPr lang="ka-GE" sz="1400" dirty="0" smtClean="0"/>
              <a:t>3.4.3. მანდატური;</a:t>
            </a:r>
            <a:br>
              <a:rPr lang="ka-GE" sz="1400" dirty="0" smtClean="0"/>
            </a:br>
            <a:r>
              <a:rPr lang="ka-GE" sz="1400" dirty="0" smtClean="0"/>
              <a:t>3.5. შრომითი ხელშეკრულებით დასაქმებული პირები:</a:t>
            </a:r>
            <a:br>
              <a:rPr lang="ka-GE" sz="1400" dirty="0" smtClean="0"/>
            </a:br>
            <a:r>
              <a:rPr lang="ka-GE" sz="1400" dirty="0" smtClean="0"/>
              <a:t>3.5.1. სპეციალისტი (სამეურნეო საკითხებში);</a:t>
            </a:r>
            <a:br>
              <a:rPr lang="ka-GE" sz="1400" dirty="0" smtClean="0"/>
            </a:br>
            <a:r>
              <a:rPr lang="ka-GE" sz="1400" dirty="0" smtClean="0"/>
              <a:t>3.5.2. ქსელის ადმინისტრატორი;</a:t>
            </a:r>
            <a:br>
              <a:rPr lang="ka-GE" sz="1400" dirty="0" smtClean="0"/>
            </a:br>
            <a:r>
              <a:rPr lang="ka-GE" sz="1400" dirty="0" smtClean="0"/>
              <a:t>3.5.3. კურიერი;</a:t>
            </a:r>
            <a:br>
              <a:rPr lang="ka-GE" sz="1400" dirty="0" smtClean="0"/>
            </a:br>
            <a:r>
              <a:rPr lang="ka-GE" sz="1400" dirty="0" smtClean="0"/>
              <a:t>3.5.4. კურიერ -მძღოლი;</a:t>
            </a:r>
            <a:br>
              <a:rPr lang="ka-GE" sz="1400" dirty="0" smtClean="0"/>
            </a:br>
            <a:r>
              <a:rPr lang="ka-GE" sz="1400" dirty="0" smtClean="0"/>
              <a:t>3.5.5. დამხმარე მოსამსახურე (დამლაგებელი)</a:t>
            </a:r>
            <a:br>
              <a:rPr lang="ka-GE" sz="1400" dirty="0" smtClean="0"/>
            </a:br>
            <a:r>
              <a:rPr lang="ka-GE" sz="1400" dirty="0" smtClean="0"/>
              <a:t>3.5.6. დამხმარე მოსამსახურე (დამლაგებელი - მაგისტრატი მოსამართლის აპარატში)</a:t>
            </a:r>
            <a:endParaRPr lang="en-US" sz="1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660864"/>
          </a:xfrm>
        </p:spPr>
        <p:txBody>
          <a:bodyPr>
            <a:normAutofit/>
          </a:bodyPr>
          <a:lstStyle/>
          <a:p>
            <a:pPr algn="ctr"/>
            <a:r>
              <a:rPr lang="ka-GE" sz="1600" dirty="0" smtClean="0"/>
              <a:t>2021 წლის სტატისტიკური მონაცემები სისხლის სამართლის სხვა საქმეებზე</a:t>
            </a:r>
            <a:endParaRPr lang="en-US" sz="1600" dirty="0"/>
          </a:p>
        </p:txBody>
      </p:sp>
      <p:graphicFrame>
        <p:nvGraphicFramePr>
          <p:cNvPr id="4" name="შიგთავსის ჩანაცვლების ველი 3"/>
          <p:cNvGraphicFramePr>
            <a:graphicFrameLocks noGrp="1"/>
          </p:cNvGraphicFramePr>
          <p:nvPr>
            <p:ph idx="1"/>
          </p:nvPr>
        </p:nvGraphicFramePr>
        <p:xfrm>
          <a:off x="228600" y="968679"/>
          <a:ext cx="8762999" cy="5583985"/>
        </p:xfrm>
        <a:graphic>
          <a:graphicData uri="http://schemas.openxmlformats.org/drawingml/2006/table">
            <a:tbl>
              <a:tblPr firstRow="1" bandRow="1">
                <a:tableStyleId>{5C22544A-7EE6-4342-B048-85BDC9FD1C3A}</a:tableStyleId>
              </a:tblPr>
              <a:tblGrid>
                <a:gridCol w="5257800"/>
                <a:gridCol w="381000"/>
                <a:gridCol w="381000"/>
                <a:gridCol w="457200"/>
                <a:gridCol w="304800"/>
                <a:gridCol w="381000"/>
                <a:gridCol w="457200"/>
                <a:gridCol w="304800"/>
                <a:gridCol w="381000"/>
                <a:gridCol w="457199"/>
              </a:tblGrid>
              <a:tr h="286953">
                <a:tc gridSpan="10">
                  <a:txBody>
                    <a:bodyPr/>
                    <a:lstStyle/>
                    <a:p>
                      <a:pPr algn="ctr"/>
                      <a:r>
                        <a:rPr lang="ka-GE" sz="1000" dirty="0" smtClean="0">
                          <a:solidFill>
                            <a:schemeClr val="tx1"/>
                          </a:solidFill>
                        </a:rPr>
                        <a:t>სენაკის რაიონული (მათ შორის აბაშისა და მარტვილის მაგისტრატი) სასამართლო</a:t>
                      </a:r>
                      <a:endParaRPr lang="en-US" sz="1000" dirty="0">
                        <a:solidFill>
                          <a:schemeClr val="tx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575789">
                <a:tc rowSpan="2">
                  <a:txBody>
                    <a:bodyPr/>
                    <a:lstStyle/>
                    <a:p>
                      <a:pPr algn="ctr"/>
                      <a:endParaRPr lang="ka-GE" sz="1000" b="1" dirty="0" smtClean="0"/>
                    </a:p>
                    <a:p>
                      <a:pPr algn="ctr"/>
                      <a:endParaRPr lang="ka-GE" sz="1000" b="1" dirty="0" smtClean="0"/>
                    </a:p>
                    <a:p>
                      <a:pPr algn="ctr"/>
                      <a:r>
                        <a:rPr lang="ka-GE" sz="1000" b="1" dirty="0" smtClean="0"/>
                        <a:t>კ</a:t>
                      </a:r>
                      <a:r>
                        <a:rPr lang="ka-GE" sz="1000" b="1" baseline="0" dirty="0" smtClean="0"/>
                        <a:t>  ა  ტ  ე  გ  ო  რ  ი  ა</a:t>
                      </a:r>
                      <a:endParaRPr lang="en-US" sz="1000" b="1" dirty="0"/>
                    </a:p>
                  </a:txBody>
                  <a:tcPr/>
                </a:tc>
                <a:tc gridSpan="3">
                  <a:txBody>
                    <a:bodyPr/>
                    <a:lstStyle/>
                    <a:p>
                      <a:pPr algn="ctr"/>
                      <a:r>
                        <a:rPr lang="ka-GE" sz="1000" b="1" dirty="0" smtClean="0"/>
                        <a:t>სენაკის რაიონული</a:t>
                      </a:r>
                      <a:r>
                        <a:rPr lang="ka-GE" sz="1000" b="1" baseline="0" dirty="0" smtClean="0"/>
                        <a:t> სასამართლო</a:t>
                      </a:r>
                      <a:endParaRPr lang="en-US" sz="1000" b="1" dirty="0"/>
                    </a:p>
                  </a:txBody>
                  <a:tcPr/>
                </a:tc>
                <a:tc hMerge="1">
                  <a:txBody>
                    <a:bodyPr/>
                    <a:lstStyle/>
                    <a:p>
                      <a:pPr algn="ctr"/>
                      <a:endParaRPr lang="en-US" sz="1000" dirty="0"/>
                    </a:p>
                  </a:txBody>
                  <a:tcPr/>
                </a:tc>
                <a:tc hMerge="1">
                  <a:txBody>
                    <a:bodyPr/>
                    <a:lstStyle/>
                    <a:p>
                      <a:pPr algn="ctr"/>
                      <a:endParaRPr lang="en-US" sz="1000"/>
                    </a:p>
                  </a:txBody>
                  <a:tcPr/>
                </a:tc>
                <a:tc gridSpan="3">
                  <a:txBody>
                    <a:bodyPr/>
                    <a:lstStyle/>
                    <a:p>
                      <a:pPr algn="ctr"/>
                      <a:r>
                        <a:rPr lang="ka-GE" sz="1000" b="1" dirty="0" smtClean="0"/>
                        <a:t>აბაშის მაგისტრატი სასამართლო</a:t>
                      </a:r>
                      <a:endParaRPr lang="en-US" sz="1000" b="1" dirty="0"/>
                    </a:p>
                  </a:txBody>
                  <a:tcPr/>
                </a:tc>
                <a:tc hMerge="1">
                  <a:txBody>
                    <a:bodyPr/>
                    <a:lstStyle/>
                    <a:p>
                      <a:pPr algn="ctr"/>
                      <a:endParaRPr lang="en-US" sz="1000" dirty="0"/>
                    </a:p>
                  </a:txBody>
                  <a:tcPr/>
                </a:tc>
                <a:tc hMerge="1">
                  <a:txBody>
                    <a:bodyPr/>
                    <a:lstStyle/>
                    <a:p>
                      <a:pPr algn="ctr"/>
                      <a:endParaRPr lang="en-US" sz="1000"/>
                    </a:p>
                  </a:txBody>
                  <a:tcPr/>
                </a:tc>
                <a:tc gridSpan="3">
                  <a:txBody>
                    <a:bodyPr/>
                    <a:lstStyle/>
                    <a:p>
                      <a:pPr algn="ctr"/>
                      <a:r>
                        <a:rPr lang="ka-GE" sz="1000" b="1" dirty="0" smtClean="0"/>
                        <a:t>მარტვილის</a:t>
                      </a:r>
                      <a:r>
                        <a:rPr lang="ka-GE" sz="1000" b="1" baseline="0" dirty="0" smtClean="0"/>
                        <a:t> მაგისტრატი სასამართლო</a:t>
                      </a:r>
                      <a:endParaRPr lang="en-US" sz="1000" b="1" dirty="0"/>
                    </a:p>
                  </a:txBody>
                  <a:tcPr/>
                </a:tc>
                <a:tc hMerge="1">
                  <a:txBody>
                    <a:bodyPr/>
                    <a:lstStyle/>
                    <a:p>
                      <a:pPr algn="ctr"/>
                      <a:endParaRPr lang="en-US" sz="1000" dirty="0"/>
                    </a:p>
                  </a:txBody>
                  <a:tcPr/>
                </a:tc>
                <a:tc hMerge="1">
                  <a:txBody>
                    <a:bodyPr/>
                    <a:lstStyle/>
                    <a:p>
                      <a:pPr algn="ctr"/>
                      <a:endParaRPr lang="en-US" sz="1000" dirty="0"/>
                    </a:p>
                  </a:txBody>
                  <a:tcPr/>
                </a:tc>
              </a:tr>
              <a:tr h="1064179">
                <a:tc vMerge="1">
                  <a:txBody>
                    <a:bodyPr/>
                    <a:lstStyle/>
                    <a:p>
                      <a:pPr algn="ctr"/>
                      <a:endParaRPr lang="en-US" sz="1000" dirty="0"/>
                    </a:p>
                  </a:txBody>
                  <a:tcPr/>
                </a:tc>
                <a:tc>
                  <a:txBody>
                    <a:bodyPr/>
                    <a:lstStyle/>
                    <a:p>
                      <a:pPr algn="ctr"/>
                      <a:r>
                        <a:rPr lang="ka-GE" sz="1000" b="1" dirty="0" smtClean="0"/>
                        <a:t>შემოვიდა</a:t>
                      </a:r>
                      <a:endParaRPr lang="en-US" sz="1000" b="1" dirty="0"/>
                    </a:p>
                  </a:txBody>
                  <a:tcPr vert="vert270"/>
                </a:tc>
                <a:tc>
                  <a:txBody>
                    <a:bodyPr/>
                    <a:lstStyle/>
                    <a:p>
                      <a:pPr algn="ctr"/>
                      <a:r>
                        <a:rPr lang="ka-GE" sz="1000" b="1" dirty="0" smtClean="0"/>
                        <a:t>განხილულია</a:t>
                      </a:r>
                      <a:endParaRPr lang="en-US" sz="1000" b="1" dirty="0"/>
                    </a:p>
                  </a:txBody>
                  <a:tcPr vert="vert270"/>
                </a:tc>
                <a:tc>
                  <a:txBody>
                    <a:bodyPr/>
                    <a:lstStyle/>
                    <a:p>
                      <a:pPr algn="ctr"/>
                      <a:r>
                        <a:rPr lang="ka-GE" sz="1000" b="1" dirty="0" smtClean="0"/>
                        <a:t>მათ შორის დაკმაყოფილდა</a:t>
                      </a:r>
                      <a:endParaRPr lang="en-US" sz="1000" b="1" dirty="0"/>
                    </a:p>
                  </a:txBody>
                  <a:tcPr vert="vert270"/>
                </a:tc>
                <a:tc>
                  <a:txBody>
                    <a:bodyPr/>
                    <a:lstStyle/>
                    <a:p>
                      <a:pPr algn="ctr"/>
                      <a:r>
                        <a:rPr lang="ka-GE" sz="1000" b="1" dirty="0" smtClean="0"/>
                        <a:t>შემოვიდა</a:t>
                      </a:r>
                      <a:endParaRPr lang="en-US" sz="1000" b="1" dirty="0"/>
                    </a:p>
                  </a:txBody>
                  <a:tcPr vert="vert270"/>
                </a:tc>
                <a:tc>
                  <a:txBody>
                    <a:bodyPr/>
                    <a:lstStyle/>
                    <a:p>
                      <a:pPr algn="ctr"/>
                      <a:r>
                        <a:rPr lang="ka-GE" sz="1000" b="1" dirty="0" smtClean="0"/>
                        <a:t>განხილულია</a:t>
                      </a:r>
                      <a:endParaRPr lang="en-US" sz="1000" b="1" dirty="0"/>
                    </a:p>
                  </a:txBody>
                  <a:tcPr vert="vert270"/>
                </a:tc>
                <a:tc>
                  <a:txBody>
                    <a:bodyPr/>
                    <a:lstStyle/>
                    <a:p>
                      <a:pPr algn="ctr"/>
                      <a:r>
                        <a:rPr lang="ka-GE" sz="1000" b="1" dirty="0" smtClean="0"/>
                        <a:t>მათ შორის დაკმაყოფილდა</a:t>
                      </a:r>
                      <a:endParaRPr lang="en-US" sz="1000" b="1" dirty="0"/>
                    </a:p>
                  </a:txBody>
                  <a:tcPr vert="vert270"/>
                </a:tc>
                <a:tc>
                  <a:txBody>
                    <a:bodyPr/>
                    <a:lstStyle/>
                    <a:p>
                      <a:pPr algn="ctr"/>
                      <a:r>
                        <a:rPr lang="ka-GE" sz="1000" b="1" dirty="0" smtClean="0"/>
                        <a:t>შემოვიდა</a:t>
                      </a:r>
                      <a:endParaRPr lang="en-US" sz="1000" b="1" dirty="0"/>
                    </a:p>
                  </a:txBody>
                  <a:tcPr vert="vert270"/>
                </a:tc>
                <a:tc>
                  <a:txBody>
                    <a:bodyPr/>
                    <a:lstStyle/>
                    <a:p>
                      <a:pPr algn="ctr"/>
                      <a:r>
                        <a:rPr lang="ka-GE" sz="1000" b="1" dirty="0" smtClean="0"/>
                        <a:t>განხილულია</a:t>
                      </a:r>
                      <a:endParaRPr lang="en-US" sz="1000" b="1" dirty="0"/>
                    </a:p>
                  </a:txBody>
                  <a:tcPr vert="vert270"/>
                </a:tc>
                <a:tc>
                  <a:txBody>
                    <a:bodyPr/>
                    <a:lstStyle/>
                    <a:p>
                      <a:pPr algn="ctr"/>
                      <a:r>
                        <a:rPr lang="ka-GE" sz="1000" b="1" dirty="0" smtClean="0"/>
                        <a:t>მათ შორის დაკმაყოფილდა</a:t>
                      </a:r>
                      <a:endParaRPr lang="en-US" sz="1000" b="1" dirty="0"/>
                    </a:p>
                  </a:txBody>
                  <a:tcPr vert="vert270"/>
                </a:tc>
              </a:tr>
              <a:tr h="205928">
                <a:tc>
                  <a:txBody>
                    <a:bodyPr/>
                    <a:lstStyle/>
                    <a:p>
                      <a:pPr algn="l" fontAlgn="ctr"/>
                      <a:r>
                        <a:rPr lang="en-US" sz="1100" b="0" i="0" u="none" strike="noStrike" dirty="0" err="1">
                          <a:solidFill>
                            <a:srgbClr val="000000"/>
                          </a:solidFill>
                          <a:latin typeface="LitNusx"/>
                        </a:rPr>
                        <a:t>sisxlis</a:t>
                      </a:r>
                      <a:r>
                        <a:rPr lang="en-US" sz="1100" b="0" i="0" u="none" strike="noStrike" dirty="0">
                          <a:solidFill>
                            <a:srgbClr val="000000"/>
                          </a:solidFill>
                          <a:latin typeface="LitNusx"/>
                        </a:rPr>
                        <a:t> </a:t>
                      </a:r>
                      <a:r>
                        <a:rPr lang="en-US" sz="1100" b="0" i="0" u="none" strike="noStrike" dirty="0" err="1">
                          <a:solidFill>
                            <a:srgbClr val="000000"/>
                          </a:solidFill>
                          <a:latin typeface="LitNusx"/>
                        </a:rPr>
                        <a:t>samarTlebrivi</a:t>
                      </a:r>
                      <a:r>
                        <a:rPr lang="en-US" sz="1100" b="0" i="0" u="none" strike="noStrike" dirty="0">
                          <a:solidFill>
                            <a:srgbClr val="000000"/>
                          </a:solidFill>
                          <a:latin typeface="LitNusx"/>
                        </a:rPr>
                        <a:t> </a:t>
                      </a:r>
                      <a:r>
                        <a:rPr lang="en-US" sz="1100" b="0" i="0" u="none" strike="noStrike" dirty="0" err="1">
                          <a:solidFill>
                            <a:srgbClr val="000000"/>
                          </a:solidFill>
                          <a:latin typeface="LitNusx"/>
                        </a:rPr>
                        <a:t>devnis</a:t>
                      </a:r>
                      <a:r>
                        <a:rPr lang="en-US" sz="1100" b="0" i="0" u="none" strike="noStrike" dirty="0">
                          <a:solidFill>
                            <a:srgbClr val="000000"/>
                          </a:solidFill>
                          <a:latin typeface="LitNusx"/>
                        </a:rPr>
                        <a:t> </a:t>
                      </a:r>
                      <a:r>
                        <a:rPr lang="en-US" sz="1100" b="0" i="0" u="none" strike="noStrike" dirty="0" err="1">
                          <a:solidFill>
                            <a:srgbClr val="000000"/>
                          </a:solidFill>
                          <a:latin typeface="LitNusx"/>
                        </a:rPr>
                        <a:t>dawyebis</a:t>
                      </a:r>
                      <a:r>
                        <a:rPr lang="en-US" sz="1100" b="0" i="0" u="none" strike="noStrike" dirty="0">
                          <a:solidFill>
                            <a:srgbClr val="000000"/>
                          </a:solidFill>
                          <a:latin typeface="LitNusx"/>
                        </a:rPr>
                        <a:t> </a:t>
                      </a:r>
                      <a:r>
                        <a:rPr lang="en-US" sz="1100" b="0" i="0" u="none" strike="noStrike" dirty="0" err="1">
                          <a:solidFill>
                            <a:srgbClr val="000000"/>
                          </a:solidFill>
                          <a:latin typeface="LitNusx"/>
                        </a:rPr>
                        <a:t>Segnebulad</a:t>
                      </a:r>
                      <a:r>
                        <a:rPr lang="en-US" sz="1100" b="0" i="0" u="none" strike="noStrike" dirty="0">
                          <a:solidFill>
                            <a:srgbClr val="000000"/>
                          </a:solidFill>
                          <a:latin typeface="LitNusx"/>
                        </a:rPr>
                        <a:t> </a:t>
                      </a:r>
                      <a:r>
                        <a:rPr lang="en-US" sz="1100" b="0" i="0" u="none" strike="noStrike" dirty="0" err="1">
                          <a:solidFill>
                            <a:srgbClr val="000000"/>
                          </a:solidFill>
                          <a:latin typeface="LitNusx"/>
                        </a:rPr>
                        <a:t>gaWianurebis</a:t>
                      </a:r>
                      <a:r>
                        <a:rPr lang="en-US" sz="1100" b="0" i="0" u="none" strike="noStrike" dirty="0">
                          <a:solidFill>
                            <a:srgbClr val="000000"/>
                          </a:solidFill>
                          <a:latin typeface="LitNusx"/>
                        </a:rPr>
                        <a:t> </a:t>
                      </a:r>
                      <a:r>
                        <a:rPr lang="en-US" sz="1100" b="0" i="0" u="none" strike="noStrike" dirty="0" err="1">
                          <a:solidFill>
                            <a:srgbClr val="000000"/>
                          </a:solidFill>
                          <a:latin typeface="LitNusx"/>
                        </a:rPr>
                        <a:t>Sesaxeb</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411242">
                <a:tc>
                  <a:txBody>
                    <a:bodyPr/>
                    <a:lstStyle/>
                    <a:p>
                      <a:pPr algn="l" fontAlgn="ctr"/>
                      <a:r>
                        <a:rPr lang="en-US" sz="1100" b="0" i="0" u="none" strike="noStrike" dirty="0" err="1">
                          <a:solidFill>
                            <a:srgbClr val="000000"/>
                          </a:solidFill>
                          <a:latin typeface="LitNusx"/>
                        </a:rPr>
                        <a:t>sisxlissamarTlebrivi</a:t>
                      </a:r>
                      <a:r>
                        <a:rPr lang="en-US" sz="1100" b="0" i="0" u="none" strike="noStrike" dirty="0">
                          <a:solidFill>
                            <a:srgbClr val="000000"/>
                          </a:solidFill>
                          <a:latin typeface="LitNusx"/>
                        </a:rPr>
                        <a:t> </a:t>
                      </a:r>
                      <a:r>
                        <a:rPr lang="en-US" sz="1100" b="0" i="0" u="none" strike="noStrike" dirty="0" err="1">
                          <a:solidFill>
                            <a:srgbClr val="000000"/>
                          </a:solidFill>
                          <a:latin typeface="LitNusx"/>
                        </a:rPr>
                        <a:t>devnis</a:t>
                      </a:r>
                      <a:r>
                        <a:rPr lang="en-US" sz="1100" b="0" i="0" u="none" strike="noStrike" dirty="0">
                          <a:solidFill>
                            <a:srgbClr val="000000"/>
                          </a:solidFill>
                          <a:latin typeface="LitNusx"/>
                        </a:rPr>
                        <a:t> </a:t>
                      </a:r>
                      <a:r>
                        <a:rPr lang="en-US" sz="1100" b="0" i="0" u="none" strike="noStrike" dirty="0" err="1">
                          <a:solidFill>
                            <a:srgbClr val="000000"/>
                          </a:solidFill>
                          <a:latin typeface="LitNusx"/>
                        </a:rPr>
                        <a:t>Sewyvetisa</a:t>
                      </a:r>
                      <a:r>
                        <a:rPr lang="en-US" sz="1100" b="0" i="0" u="none" strike="noStrike" dirty="0">
                          <a:solidFill>
                            <a:srgbClr val="000000"/>
                          </a:solidFill>
                          <a:latin typeface="LitNusx"/>
                        </a:rPr>
                        <a:t> </a:t>
                      </a:r>
                      <a:r>
                        <a:rPr lang="en-US" sz="1100" b="0" i="0" u="none" strike="noStrike" dirty="0" err="1">
                          <a:solidFill>
                            <a:srgbClr val="000000"/>
                          </a:solidFill>
                          <a:latin typeface="LitNusx"/>
                        </a:rPr>
                        <a:t>da</a:t>
                      </a:r>
                      <a:r>
                        <a:rPr lang="en-US" sz="1100" b="0" i="0" u="none" strike="noStrike" dirty="0">
                          <a:solidFill>
                            <a:srgbClr val="000000"/>
                          </a:solidFill>
                          <a:latin typeface="LitNusx"/>
                        </a:rPr>
                        <a:t> </a:t>
                      </a:r>
                      <a:r>
                        <a:rPr lang="en-US" sz="1100" b="0" i="0" u="none" strike="noStrike" dirty="0" err="1">
                          <a:solidFill>
                            <a:srgbClr val="000000"/>
                          </a:solidFill>
                          <a:latin typeface="LitNusx"/>
                        </a:rPr>
                        <a:t>iZulebiTi</a:t>
                      </a:r>
                      <a:r>
                        <a:rPr lang="en-US" sz="1100" b="0" i="0" u="none" strike="noStrike" dirty="0">
                          <a:solidFill>
                            <a:srgbClr val="000000"/>
                          </a:solidFill>
                          <a:latin typeface="LitNusx"/>
                        </a:rPr>
                        <a:t> </a:t>
                      </a:r>
                      <a:r>
                        <a:rPr lang="en-US" sz="1100" b="0" i="0" u="none" strike="noStrike" dirty="0" err="1">
                          <a:solidFill>
                            <a:srgbClr val="000000"/>
                          </a:solidFill>
                          <a:latin typeface="LitNusx"/>
                        </a:rPr>
                        <a:t>fsiqiatriuli</a:t>
                      </a:r>
                      <a:r>
                        <a:rPr lang="en-US" sz="1100" b="0" i="0" u="none" strike="noStrike" dirty="0">
                          <a:solidFill>
                            <a:srgbClr val="000000"/>
                          </a:solidFill>
                          <a:latin typeface="LitNusx"/>
                        </a:rPr>
                        <a:t>  </a:t>
                      </a:r>
                      <a:r>
                        <a:rPr lang="en-US" sz="1100" b="0" i="0" u="none" strike="noStrike" dirty="0" err="1">
                          <a:solidFill>
                            <a:srgbClr val="000000"/>
                          </a:solidFill>
                          <a:latin typeface="LitNusx"/>
                        </a:rPr>
                        <a:t>mkurnalobis</a:t>
                      </a:r>
                      <a:r>
                        <a:rPr lang="en-US" sz="1100" b="0" i="0" u="none" strike="noStrike" dirty="0">
                          <a:solidFill>
                            <a:srgbClr val="000000"/>
                          </a:solidFill>
                          <a:latin typeface="LitNusx"/>
                        </a:rPr>
                        <a:t> </a:t>
                      </a:r>
                      <a:r>
                        <a:rPr lang="en-US" sz="1100" b="0" i="0" u="none" strike="noStrike" dirty="0" err="1">
                          <a:solidFill>
                            <a:srgbClr val="000000"/>
                          </a:solidFill>
                          <a:latin typeface="LitNusx"/>
                        </a:rPr>
                        <a:t>dawyebis</a:t>
                      </a:r>
                      <a:r>
                        <a:rPr lang="en-US" sz="1100" b="0" i="0" u="none" strike="noStrike" dirty="0">
                          <a:solidFill>
                            <a:srgbClr val="000000"/>
                          </a:solidFill>
                          <a:latin typeface="LitNusx"/>
                        </a:rPr>
                        <a:t> </a:t>
                      </a:r>
                      <a:r>
                        <a:rPr lang="en-US" sz="1100" b="0" i="0" u="none" strike="noStrike" dirty="0" err="1">
                          <a:solidFill>
                            <a:srgbClr val="000000"/>
                          </a:solidFill>
                          <a:latin typeface="LitNusx"/>
                        </a:rPr>
                        <a:t>Sesaxeb</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2</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160446">
                <a:tc>
                  <a:txBody>
                    <a:bodyPr/>
                    <a:lstStyle/>
                    <a:p>
                      <a:pPr algn="l" fontAlgn="ctr"/>
                      <a:r>
                        <a:rPr lang="en-US" sz="1100" b="0" i="0" u="none" strike="noStrike">
                          <a:solidFill>
                            <a:srgbClr val="000000"/>
                          </a:solidFill>
                          <a:latin typeface="LitNusx"/>
                        </a:rPr>
                        <a:t>Zebnis gamocxadebis Sesaxeb </a:t>
                      </a:r>
                    </a:p>
                  </a:txBody>
                  <a:tcPr marL="9525" marR="9525" marT="9525" marB="0" anchor="ct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21406">
                <a:tc>
                  <a:txBody>
                    <a:bodyPr/>
                    <a:lstStyle/>
                    <a:p>
                      <a:pPr algn="l" fontAlgn="ctr"/>
                      <a:r>
                        <a:rPr lang="en-US" sz="1100" b="0" i="0" u="none" strike="noStrike" dirty="0" err="1">
                          <a:solidFill>
                            <a:srgbClr val="000000"/>
                          </a:solidFill>
                          <a:latin typeface="LitNusx"/>
                        </a:rPr>
                        <a:t>sasjelis</a:t>
                      </a:r>
                      <a:r>
                        <a:rPr lang="en-US" sz="1100" b="0" i="0" u="none" strike="noStrike" dirty="0">
                          <a:solidFill>
                            <a:srgbClr val="000000"/>
                          </a:solidFill>
                          <a:latin typeface="LitNusx"/>
                        </a:rPr>
                        <a:t> </a:t>
                      </a:r>
                      <a:r>
                        <a:rPr lang="en-US" sz="1100" b="0" i="0" u="none" strike="noStrike" dirty="0" err="1">
                          <a:solidFill>
                            <a:srgbClr val="000000"/>
                          </a:solidFill>
                          <a:latin typeface="LitNusx"/>
                        </a:rPr>
                        <a:t>gadavadeba</a:t>
                      </a:r>
                      <a:r>
                        <a:rPr lang="en-US" sz="1100" b="0" i="0" u="none" strike="noStrike" dirty="0">
                          <a:solidFill>
                            <a:srgbClr val="000000"/>
                          </a:solidFill>
                          <a:latin typeface="LitNusx"/>
                        </a:rPr>
                        <a:t> </a:t>
                      </a:r>
                      <a:r>
                        <a:rPr lang="en-US" sz="1100" b="0" i="0" u="none" strike="noStrike" dirty="0" err="1">
                          <a:solidFill>
                            <a:srgbClr val="000000"/>
                          </a:solidFill>
                          <a:latin typeface="LitNusx"/>
                        </a:rPr>
                        <a:t>avadmyofobis</a:t>
                      </a:r>
                      <a:r>
                        <a:rPr lang="en-US" sz="1100" b="0" i="0" u="none" strike="noStrike" dirty="0">
                          <a:solidFill>
                            <a:srgbClr val="000000"/>
                          </a:solidFill>
                          <a:latin typeface="LitNusx"/>
                        </a:rPr>
                        <a:t> </a:t>
                      </a:r>
                      <a:r>
                        <a:rPr lang="en-US" sz="1100" b="0" i="0" u="none" strike="noStrike" dirty="0" err="1">
                          <a:solidFill>
                            <a:srgbClr val="000000"/>
                          </a:solidFill>
                          <a:latin typeface="LitNusx"/>
                        </a:rPr>
                        <a:t>gamo</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06166">
                <a:tc>
                  <a:txBody>
                    <a:bodyPr/>
                    <a:lstStyle/>
                    <a:p>
                      <a:pPr algn="l" fontAlgn="ctr"/>
                      <a:r>
                        <a:rPr lang="en-US" sz="1100" b="0" i="0" u="none" strike="noStrike">
                          <a:solidFill>
                            <a:srgbClr val="000000"/>
                          </a:solidFill>
                          <a:latin typeface="LitNusx"/>
                        </a:rPr>
                        <a:t>saqmeebi nasamarTlobis moxsnis Sesaxeb</a:t>
                      </a:r>
                    </a:p>
                  </a:txBody>
                  <a:tcPr marL="9525" marR="9525" marT="9525" marB="0" anchor="ctr"/>
                </a:tc>
                <a:tc>
                  <a:txBody>
                    <a:bodyPr/>
                    <a:lstStyle/>
                    <a:p>
                      <a:pPr algn="ctr"/>
                      <a:r>
                        <a:rPr lang="ka-GE" sz="1000" dirty="0" smtClean="0"/>
                        <a:t>2</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55906">
                <a:tc>
                  <a:txBody>
                    <a:bodyPr/>
                    <a:lstStyle/>
                    <a:p>
                      <a:pPr algn="l" fontAlgn="ctr"/>
                      <a:r>
                        <a:rPr lang="en-US" sz="1100" b="0" i="0" u="none" strike="noStrike">
                          <a:solidFill>
                            <a:srgbClr val="000000"/>
                          </a:solidFill>
                          <a:latin typeface="LitNusx"/>
                        </a:rPr>
                        <a:t>pirobiTi msjavris gauqmebisa da ganaCenis aRsrulebis Sesaxeb</a:t>
                      </a:r>
                    </a:p>
                  </a:txBody>
                  <a:tcPr marL="9525" marR="9525" marT="9525" marB="0" anchor="ctr"/>
                </a:tc>
                <a:tc>
                  <a:txBody>
                    <a:bodyPr/>
                    <a:lstStyle/>
                    <a:p>
                      <a:pPr algn="ctr"/>
                      <a:r>
                        <a:rPr lang="ka-GE" sz="1000" dirty="0" smtClean="0"/>
                        <a:t>2</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81113">
                <a:tc>
                  <a:txBody>
                    <a:bodyPr/>
                    <a:lstStyle/>
                    <a:p>
                      <a:pPr algn="l" fontAlgn="ctr"/>
                      <a:r>
                        <a:rPr lang="en-US" sz="1100" b="0" i="0" u="none" strike="noStrike" dirty="0" err="1">
                          <a:solidFill>
                            <a:srgbClr val="000000"/>
                          </a:solidFill>
                          <a:latin typeface="LitNusx"/>
                        </a:rPr>
                        <a:t>gamosacdeli</a:t>
                      </a:r>
                      <a:r>
                        <a:rPr lang="en-US" sz="1100" b="0" i="0" u="none" strike="noStrike" dirty="0">
                          <a:solidFill>
                            <a:srgbClr val="000000"/>
                          </a:solidFill>
                          <a:latin typeface="LitNusx"/>
                        </a:rPr>
                        <a:t> </a:t>
                      </a:r>
                      <a:r>
                        <a:rPr lang="en-US" sz="1100" b="0" i="0" u="none" strike="noStrike" dirty="0" err="1">
                          <a:solidFill>
                            <a:srgbClr val="000000"/>
                          </a:solidFill>
                          <a:latin typeface="LitNusx"/>
                        </a:rPr>
                        <a:t>vadis</a:t>
                      </a:r>
                      <a:r>
                        <a:rPr lang="en-US" sz="1100" b="0" i="0" u="none" strike="noStrike" dirty="0">
                          <a:solidFill>
                            <a:srgbClr val="000000"/>
                          </a:solidFill>
                          <a:latin typeface="LitNusx"/>
                        </a:rPr>
                        <a:t> </a:t>
                      </a:r>
                      <a:r>
                        <a:rPr lang="en-US" sz="1100" b="0" i="0" u="none" strike="noStrike" dirty="0" err="1">
                          <a:solidFill>
                            <a:srgbClr val="000000"/>
                          </a:solidFill>
                          <a:latin typeface="LitNusx"/>
                        </a:rPr>
                        <a:t>gagrZelebis</a:t>
                      </a:r>
                      <a:r>
                        <a:rPr lang="en-US" sz="1100" b="0" i="0" u="none" strike="noStrike" dirty="0">
                          <a:solidFill>
                            <a:srgbClr val="000000"/>
                          </a:solidFill>
                          <a:latin typeface="LitNusx"/>
                        </a:rPr>
                        <a:t> </a:t>
                      </a:r>
                      <a:r>
                        <a:rPr lang="en-US" sz="1100" b="0" i="0" u="none" strike="noStrike" dirty="0" err="1">
                          <a:solidFill>
                            <a:srgbClr val="000000"/>
                          </a:solidFill>
                          <a:latin typeface="LitNusx"/>
                        </a:rPr>
                        <a:t>Taobaze</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187307">
                <a:tc>
                  <a:txBody>
                    <a:bodyPr/>
                    <a:lstStyle/>
                    <a:p>
                      <a:pPr algn="l" fontAlgn="ctr"/>
                      <a:r>
                        <a:rPr lang="en-US" sz="1100" b="0" i="0" u="none" strike="noStrike" dirty="0" err="1">
                          <a:solidFill>
                            <a:srgbClr val="000000"/>
                          </a:solidFill>
                          <a:latin typeface="LitNusx"/>
                        </a:rPr>
                        <a:t>sazogadoebisaTvis</a:t>
                      </a:r>
                      <a:r>
                        <a:rPr lang="en-US" sz="1100" b="0" i="0" u="none" strike="noStrike" dirty="0">
                          <a:solidFill>
                            <a:srgbClr val="000000"/>
                          </a:solidFill>
                          <a:latin typeface="LitNusx"/>
                        </a:rPr>
                        <a:t> </a:t>
                      </a:r>
                      <a:r>
                        <a:rPr lang="en-US" sz="1100" b="0" i="0" u="none" strike="noStrike" dirty="0" err="1">
                          <a:solidFill>
                            <a:srgbClr val="000000"/>
                          </a:solidFill>
                          <a:latin typeface="LitNusx"/>
                        </a:rPr>
                        <a:t>sasargeblo</a:t>
                      </a:r>
                      <a:r>
                        <a:rPr lang="en-US" sz="1100" b="0" i="0" u="none" strike="noStrike" dirty="0">
                          <a:solidFill>
                            <a:srgbClr val="000000"/>
                          </a:solidFill>
                          <a:latin typeface="LitNusx"/>
                        </a:rPr>
                        <a:t> </a:t>
                      </a:r>
                      <a:r>
                        <a:rPr lang="en-US" sz="1100" b="0" i="0" u="none" strike="noStrike" dirty="0" err="1">
                          <a:solidFill>
                            <a:srgbClr val="000000"/>
                          </a:solidFill>
                          <a:latin typeface="LitNusx"/>
                        </a:rPr>
                        <a:t>Sromis</a:t>
                      </a:r>
                      <a:r>
                        <a:rPr lang="en-US" sz="1100" b="0" i="0" u="none" strike="noStrike" dirty="0">
                          <a:solidFill>
                            <a:srgbClr val="000000"/>
                          </a:solidFill>
                          <a:latin typeface="LitNusx"/>
                        </a:rPr>
                        <a:t> </a:t>
                      </a:r>
                      <a:r>
                        <a:rPr lang="en-US" sz="1100" b="0" i="0" u="none" strike="noStrike" dirty="0" err="1">
                          <a:solidFill>
                            <a:srgbClr val="000000"/>
                          </a:solidFill>
                          <a:latin typeface="LitNusx"/>
                        </a:rPr>
                        <a:t>sxva</a:t>
                      </a:r>
                      <a:r>
                        <a:rPr lang="en-US" sz="1100" b="0" i="0" u="none" strike="noStrike" dirty="0">
                          <a:solidFill>
                            <a:srgbClr val="000000"/>
                          </a:solidFill>
                          <a:latin typeface="LitNusx"/>
                        </a:rPr>
                        <a:t> </a:t>
                      </a:r>
                      <a:r>
                        <a:rPr lang="en-US" sz="1100" b="0" i="0" u="none" strike="noStrike" dirty="0" err="1">
                          <a:solidFill>
                            <a:srgbClr val="000000"/>
                          </a:solidFill>
                          <a:latin typeface="LitNusx"/>
                        </a:rPr>
                        <a:t>sasjeliT</a:t>
                      </a:r>
                      <a:r>
                        <a:rPr lang="en-US" sz="1100" b="0" i="0" u="none" strike="noStrike" dirty="0">
                          <a:solidFill>
                            <a:srgbClr val="000000"/>
                          </a:solidFill>
                          <a:latin typeface="LitNusx"/>
                        </a:rPr>
                        <a:t> </a:t>
                      </a:r>
                      <a:r>
                        <a:rPr lang="en-US" sz="1100" b="0" i="0" u="none" strike="noStrike" dirty="0" err="1">
                          <a:solidFill>
                            <a:srgbClr val="000000"/>
                          </a:solidFill>
                          <a:latin typeface="LitNusx"/>
                        </a:rPr>
                        <a:t>Secvlis</a:t>
                      </a:r>
                      <a:r>
                        <a:rPr lang="en-US" sz="1100" b="0" i="0" u="none" strike="noStrike" dirty="0">
                          <a:solidFill>
                            <a:srgbClr val="000000"/>
                          </a:solidFill>
                          <a:latin typeface="LitNusx"/>
                        </a:rPr>
                        <a:t> </a:t>
                      </a:r>
                      <a:r>
                        <a:rPr lang="en-US" sz="1100" b="0" i="0" u="none" strike="noStrike" dirty="0" err="1">
                          <a:solidFill>
                            <a:srgbClr val="000000"/>
                          </a:solidFill>
                          <a:latin typeface="LitNusx"/>
                        </a:rPr>
                        <a:t>Taobaze</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3</a:t>
                      </a:r>
                      <a:endParaRPr lang="en-US" sz="1000" dirty="0"/>
                    </a:p>
                  </a:txBody>
                  <a:tcPr/>
                </a:tc>
                <a:tc>
                  <a:txBody>
                    <a:bodyPr/>
                    <a:lstStyle/>
                    <a:p>
                      <a:pPr algn="ctr"/>
                      <a:r>
                        <a:rPr lang="ka-GE" sz="1000" dirty="0" smtClean="0"/>
                        <a:t>3</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58337">
                <a:tc>
                  <a:txBody>
                    <a:bodyPr/>
                    <a:lstStyle/>
                    <a:p>
                      <a:pPr algn="l" fontAlgn="ctr"/>
                      <a:r>
                        <a:rPr lang="en-US" sz="1100" b="0" i="0" u="none" strike="noStrike" dirty="0" err="1">
                          <a:solidFill>
                            <a:srgbClr val="000000"/>
                          </a:solidFill>
                          <a:latin typeface="LitNusx"/>
                        </a:rPr>
                        <a:t>saqmeebi</a:t>
                      </a:r>
                      <a:r>
                        <a:rPr lang="en-US" sz="1100" b="0" i="0" u="none" strike="noStrike" dirty="0">
                          <a:solidFill>
                            <a:srgbClr val="000000"/>
                          </a:solidFill>
                          <a:latin typeface="LitNusx"/>
                        </a:rPr>
                        <a:t> </a:t>
                      </a:r>
                      <a:r>
                        <a:rPr lang="en-US" sz="1100" b="0" i="0" u="none" strike="noStrike" dirty="0" err="1">
                          <a:solidFill>
                            <a:srgbClr val="000000"/>
                          </a:solidFill>
                          <a:latin typeface="LitNusx"/>
                        </a:rPr>
                        <a:t>amnistiiT</a:t>
                      </a:r>
                      <a:r>
                        <a:rPr lang="en-US" sz="1100" b="0" i="0" u="none" strike="noStrike" dirty="0">
                          <a:solidFill>
                            <a:srgbClr val="000000"/>
                          </a:solidFill>
                          <a:latin typeface="LitNusx"/>
                        </a:rPr>
                        <a:t> </a:t>
                      </a:r>
                      <a:r>
                        <a:rPr lang="en-US" sz="1100" b="0" i="0" u="none" strike="noStrike" dirty="0" err="1">
                          <a:solidFill>
                            <a:srgbClr val="000000"/>
                          </a:solidFill>
                          <a:latin typeface="LitNusx"/>
                        </a:rPr>
                        <a:t>gaTavisuflebis</a:t>
                      </a:r>
                      <a:r>
                        <a:rPr lang="en-US" sz="1100" b="0" i="0" u="none" strike="noStrike" dirty="0">
                          <a:solidFill>
                            <a:srgbClr val="000000"/>
                          </a:solidFill>
                          <a:latin typeface="LitNusx"/>
                        </a:rPr>
                        <a:t> </a:t>
                      </a:r>
                      <a:r>
                        <a:rPr lang="en-US" sz="1100" b="0" i="0" u="none" strike="noStrike" dirty="0" err="1">
                          <a:solidFill>
                            <a:srgbClr val="000000"/>
                          </a:solidFill>
                          <a:latin typeface="LitNusx"/>
                        </a:rPr>
                        <a:t>Sesaxeb</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98</a:t>
                      </a:r>
                      <a:endParaRPr lang="en-US" sz="1000" dirty="0"/>
                    </a:p>
                  </a:txBody>
                  <a:tcPr/>
                </a:tc>
                <a:tc>
                  <a:txBody>
                    <a:bodyPr/>
                    <a:lstStyle/>
                    <a:p>
                      <a:pPr algn="ctr"/>
                      <a:r>
                        <a:rPr lang="ka-GE" sz="1000" dirty="0" smtClean="0"/>
                        <a:t>97</a:t>
                      </a:r>
                      <a:endParaRPr lang="en-US" sz="1000" dirty="0"/>
                    </a:p>
                  </a:txBody>
                  <a:tcPr/>
                </a:tc>
                <a:tc>
                  <a:txBody>
                    <a:bodyPr/>
                    <a:lstStyle/>
                    <a:p>
                      <a:pPr algn="ctr"/>
                      <a:r>
                        <a:rPr lang="ka-GE" sz="1000" dirty="0" smtClean="0"/>
                        <a:t>97</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55906">
                <a:tc>
                  <a:txBody>
                    <a:bodyPr/>
                    <a:lstStyle/>
                    <a:p>
                      <a:pPr algn="l" fontAlgn="ctr"/>
                      <a:r>
                        <a:rPr lang="en-US" sz="1100" b="0" i="0" u="none" strike="noStrike">
                          <a:solidFill>
                            <a:srgbClr val="000000"/>
                          </a:solidFill>
                          <a:latin typeface="LitNusx"/>
                        </a:rPr>
                        <a:t>saqmeebi amnistiiT sasjelis Semcirebis  Sesaxeb</a:t>
                      </a:r>
                    </a:p>
                  </a:txBody>
                  <a:tcPr marL="9525" marR="9525" marT="9525" marB="0" anchor="ctr"/>
                </a:tc>
                <a:tc>
                  <a:txBody>
                    <a:bodyPr/>
                    <a:lstStyle/>
                    <a:p>
                      <a:pPr algn="ctr"/>
                      <a:r>
                        <a:rPr lang="ka-GE" sz="1000" dirty="0" smtClean="0"/>
                        <a:t>245</a:t>
                      </a:r>
                      <a:endParaRPr lang="en-US" sz="1000" dirty="0"/>
                    </a:p>
                  </a:txBody>
                  <a:tcPr/>
                </a:tc>
                <a:tc>
                  <a:txBody>
                    <a:bodyPr/>
                    <a:lstStyle/>
                    <a:p>
                      <a:pPr algn="ctr"/>
                      <a:r>
                        <a:rPr lang="ka-GE" sz="1000" dirty="0" smtClean="0"/>
                        <a:t>245</a:t>
                      </a:r>
                      <a:endParaRPr lang="en-US" sz="1000" dirty="0"/>
                    </a:p>
                  </a:txBody>
                  <a:tcPr/>
                </a:tc>
                <a:tc>
                  <a:txBody>
                    <a:bodyPr/>
                    <a:lstStyle/>
                    <a:p>
                      <a:pPr algn="ctr"/>
                      <a:r>
                        <a:rPr lang="ka-GE" sz="1000" dirty="0" smtClean="0"/>
                        <a:t>146</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13144">
                <a:tc>
                  <a:txBody>
                    <a:bodyPr/>
                    <a:lstStyle/>
                    <a:p>
                      <a:pPr algn="l" fontAlgn="ctr"/>
                      <a:r>
                        <a:rPr lang="en-US" sz="1100" b="0" i="0" u="none" strike="noStrike">
                          <a:solidFill>
                            <a:srgbClr val="000000"/>
                          </a:solidFill>
                          <a:latin typeface="LitNusx"/>
                        </a:rPr>
                        <a:t>winasasamarTlos sxdomis vadis gagrZelebis Sesaxeb an Semcirebis Sesaxeb</a:t>
                      </a:r>
                    </a:p>
                  </a:txBody>
                  <a:tcPr marL="9525" marR="9525" marT="9525" marB="0" anchor="ctr"/>
                </a:tc>
                <a:tc>
                  <a:txBody>
                    <a:bodyPr/>
                    <a:lstStyle/>
                    <a:p>
                      <a:pPr algn="ctr"/>
                      <a:r>
                        <a:rPr lang="ka-GE" sz="1000" dirty="0" smtClean="0"/>
                        <a:t>11</a:t>
                      </a:r>
                      <a:endParaRPr lang="en-US" sz="1000" dirty="0"/>
                    </a:p>
                  </a:txBody>
                  <a:tcPr/>
                </a:tc>
                <a:tc>
                  <a:txBody>
                    <a:bodyPr/>
                    <a:lstStyle/>
                    <a:p>
                      <a:pPr algn="ctr"/>
                      <a:r>
                        <a:rPr lang="ka-GE" sz="1000" dirty="0" smtClean="0"/>
                        <a:t>11</a:t>
                      </a:r>
                      <a:endParaRPr lang="en-US" sz="1000" dirty="0"/>
                    </a:p>
                  </a:txBody>
                  <a:tcPr/>
                </a:tc>
                <a:tc>
                  <a:txBody>
                    <a:bodyPr/>
                    <a:lstStyle/>
                    <a:p>
                      <a:pPr algn="ctr"/>
                      <a:r>
                        <a:rPr lang="ka-GE" sz="1000" dirty="0" smtClean="0"/>
                        <a:t>11</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182902">
                <a:tc>
                  <a:txBody>
                    <a:bodyPr/>
                    <a:lstStyle/>
                    <a:p>
                      <a:pPr algn="l" fontAlgn="ctr"/>
                      <a:r>
                        <a:rPr lang="en-US" sz="1100" b="0" i="0" u="none" strike="noStrike" dirty="0" err="1">
                          <a:solidFill>
                            <a:srgbClr val="000000"/>
                          </a:solidFill>
                          <a:latin typeface="LitNusx"/>
                        </a:rPr>
                        <a:t>iusticiis</a:t>
                      </a:r>
                      <a:r>
                        <a:rPr lang="en-US" sz="1100" b="0" i="0" u="none" strike="noStrike" dirty="0">
                          <a:solidFill>
                            <a:srgbClr val="000000"/>
                          </a:solidFill>
                          <a:latin typeface="LitNusx"/>
                        </a:rPr>
                        <a:t> </a:t>
                      </a:r>
                      <a:r>
                        <a:rPr lang="en-US" sz="1100" b="0" i="0" u="none" strike="noStrike" dirty="0" err="1">
                          <a:solidFill>
                            <a:srgbClr val="000000"/>
                          </a:solidFill>
                          <a:latin typeface="LitNusx"/>
                        </a:rPr>
                        <a:t>davaleba</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2</a:t>
                      </a:r>
                      <a:endParaRPr lang="en-US" sz="1000" dirty="0"/>
                    </a:p>
                  </a:txBody>
                  <a:tcPr/>
                </a:tc>
                <a:tc>
                  <a:txBody>
                    <a:bodyPr/>
                    <a:lstStyle/>
                    <a:p>
                      <a:pPr algn="ctr"/>
                      <a:r>
                        <a:rPr lang="ka-GE" sz="1000" dirty="0" smtClean="0"/>
                        <a:t>5</a:t>
                      </a:r>
                      <a:endParaRPr lang="en-US" sz="1000" dirty="0"/>
                    </a:p>
                  </a:txBody>
                  <a:tcPr/>
                </a:tc>
                <a:tc>
                  <a:txBody>
                    <a:bodyPr/>
                    <a:lstStyle/>
                    <a:p>
                      <a:pPr algn="ctr"/>
                      <a:r>
                        <a:rPr lang="ka-GE" sz="1000" dirty="0" smtClean="0"/>
                        <a:t>3</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167662">
                <a:tc>
                  <a:txBody>
                    <a:bodyPr/>
                    <a:lstStyle/>
                    <a:p>
                      <a:pPr algn="l" fontAlgn="ctr"/>
                      <a:r>
                        <a:rPr lang="en-US" sz="1100" b="0" i="0" u="none" strike="noStrike" dirty="0" err="1">
                          <a:solidFill>
                            <a:srgbClr val="000000"/>
                          </a:solidFill>
                          <a:latin typeface="LitNusx"/>
                        </a:rPr>
                        <a:t>sxva</a:t>
                      </a:r>
                      <a:r>
                        <a:rPr lang="en-US" sz="1100" b="0" i="0" u="none" strike="noStrike" dirty="0">
                          <a:solidFill>
                            <a:srgbClr val="000000"/>
                          </a:solidFill>
                          <a:latin typeface="LitNusx"/>
                        </a:rPr>
                        <a:t> </a:t>
                      </a:r>
                      <a:r>
                        <a:rPr lang="en-US" sz="1100" b="0" i="0" u="none" strike="noStrike" dirty="0" err="1">
                          <a:solidFill>
                            <a:srgbClr val="000000"/>
                          </a:solidFill>
                          <a:latin typeface="LitNusx"/>
                        </a:rPr>
                        <a:t>saqmeebi</a:t>
                      </a:r>
                      <a:endParaRPr lang="en-US" sz="1100" b="0" i="0" u="none" strike="noStrike" dirty="0">
                        <a:solidFill>
                          <a:srgbClr val="000000"/>
                        </a:solidFill>
                        <a:latin typeface="LitNusx"/>
                      </a:endParaRPr>
                    </a:p>
                  </a:txBody>
                  <a:tcPr marL="9525" marR="9525" marT="9525" marB="0" anchor="ctr"/>
                </a:tc>
                <a:tc>
                  <a:txBody>
                    <a:bodyPr/>
                    <a:lstStyle/>
                    <a:p>
                      <a:pPr algn="ctr"/>
                      <a:r>
                        <a:rPr lang="ka-GE" sz="1000" dirty="0" smtClean="0"/>
                        <a:t>1</a:t>
                      </a:r>
                      <a:endParaRPr lang="en-US" sz="1000" dirty="0"/>
                    </a:p>
                  </a:txBody>
                  <a:tcPr/>
                </a:tc>
                <a:tc>
                  <a:txBody>
                    <a:bodyPr/>
                    <a:lstStyle/>
                    <a:p>
                      <a:pPr algn="ctr"/>
                      <a:r>
                        <a:rPr lang="ka-GE" sz="1000" dirty="0" smtClean="0"/>
                        <a:t>2</a:t>
                      </a:r>
                      <a:endParaRPr lang="en-US" sz="1000" dirty="0"/>
                    </a:p>
                  </a:txBody>
                  <a:tcPr/>
                </a:tc>
                <a:tc>
                  <a:txBody>
                    <a:bodyPr/>
                    <a:lstStyle/>
                    <a:p>
                      <a:pPr algn="ctr"/>
                      <a:r>
                        <a:rPr lang="ka-GE" sz="1000" dirty="0" smtClean="0"/>
                        <a:t>1</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c>
                  <a:txBody>
                    <a:bodyPr/>
                    <a:lstStyle/>
                    <a:p>
                      <a:pPr algn="ctr"/>
                      <a:r>
                        <a:rPr lang="ka-GE" sz="1000" dirty="0" smtClean="0"/>
                        <a:t>0</a:t>
                      </a:r>
                      <a:endParaRPr lang="en-US" sz="1000" dirty="0"/>
                    </a:p>
                  </a:txBody>
                  <a:tcPr/>
                </a:tc>
              </a:tr>
              <a:tr h="221920">
                <a:tc>
                  <a:txBody>
                    <a:bodyPr/>
                    <a:lstStyle/>
                    <a:p>
                      <a:pPr algn="ctr" fontAlgn="ctr"/>
                      <a:r>
                        <a:rPr lang="ka-GE" sz="1100" b="1" i="0" u="none" strike="noStrike" dirty="0" smtClean="0">
                          <a:solidFill>
                            <a:srgbClr val="000000"/>
                          </a:solidFill>
                          <a:latin typeface="LitNusx"/>
                        </a:rPr>
                        <a:t>ჯ ა მ ი </a:t>
                      </a:r>
                      <a:endParaRPr lang="en-US" sz="1100" b="1" i="0" u="none" strike="noStrike" dirty="0">
                        <a:solidFill>
                          <a:srgbClr val="000000"/>
                        </a:solidFill>
                        <a:latin typeface="LitNusx"/>
                      </a:endParaRPr>
                    </a:p>
                  </a:txBody>
                  <a:tcPr marL="9525" marR="9525" marT="9525" marB="0" anchor="ctr"/>
                </a:tc>
                <a:tc>
                  <a:txBody>
                    <a:bodyPr/>
                    <a:lstStyle/>
                    <a:p>
                      <a:pPr algn="ctr"/>
                      <a:r>
                        <a:rPr lang="ka-GE" sz="1000" b="1" dirty="0" smtClean="0"/>
                        <a:t>366</a:t>
                      </a:r>
                      <a:endParaRPr lang="en-US" sz="1000" b="1" dirty="0"/>
                    </a:p>
                  </a:txBody>
                  <a:tcPr/>
                </a:tc>
                <a:tc>
                  <a:txBody>
                    <a:bodyPr/>
                    <a:lstStyle/>
                    <a:p>
                      <a:pPr algn="ctr"/>
                      <a:r>
                        <a:rPr lang="ka-GE" sz="1000" b="1" dirty="0" smtClean="0"/>
                        <a:t>369</a:t>
                      </a:r>
                      <a:endParaRPr lang="en-US" sz="1000" b="1" dirty="0"/>
                    </a:p>
                  </a:txBody>
                  <a:tcPr/>
                </a:tc>
                <a:tc>
                  <a:txBody>
                    <a:bodyPr/>
                    <a:lstStyle/>
                    <a:p>
                      <a:pPr algn="ctr"/>
                      <a:r>
                        <a:rPr lang="ka-GE" sz="1000" b="1" dirty="0" smtClean="0"/>
                        <a:t>262</a:t>
                      </a:r>
                      <a:endParaRPr lang="en-US" sz="1000" b="1" dirty="0"/>
                    </a:p>
                  </a:txBody>
                  <a:tcPr/>
                </a:tc>
                <a:tc>
                  <a:txBody>
                    <a:bodyPr/>
                    <a:lstStyle/>
                    <a:p>
                      <a:pPr algn="ctr"/>
                      <a:r>
                        <a:rPr lang="ka-GE" sz="1000" b="1" dirty="0" smtClean="0"/>
                        <a:t>0</a:t>
                      </a:r>
                      <a:endParaRPr lang="en-US" sz="1000" b="1" dirty="0"/>
                    </a:p>
                  </a:txBody>
                  <a:tcPr/>
                </a:tc>
                <a:tc>
                  <a:txBody>
                    <a:bodyPr/>
                    <a:lstStyle/>
                    <a:p>
                      <a:pPr algn="ctr"/>
                      <a:r>
                        <a:rPr lang="ka-GE" sz="1000" b="1" dirty="0" smtClean="0"/>
                        <a:t>0</a:t>
                      </a:r>
                      <a:endParaRPr lang="en-US" sz="1000" b="1" dirty="0"/>
                    </a:p>
                  </a:txBody>
                  <a:tcPr/>
                </a:tc>
                <a:tc>
                  <a:txBody>
                    <a:bodyPr/>
                    <a:lstStyle/>
                    <a:p>
                      <a:pPr algn="ctr"/>
                      <a:r>
                        <a:rPr lang="ka-GE" sz="1000" b="1" dirty="0" smtClean="0"/>
                        <a:t>0</a:t>
                      </a:r>
                      <a:endParaRPr lang="en-US" sz="1000" b="1" dirty="0"/>
                    </a:p>
                  </a:txBody>
                  <a:tcPr/>
                </a:tc>
                <a:tc>
                  <a:txBody>
                    <a:bodyPr/>
                    <a:lstStyle/>
                    <a:p>
                      <a:pPr algn="ctr"/>
                      <a:r>
                        <a:rPr lang="ka-GE" sz="1000" b="1" dirty="0" smtClean="0"/>
                        <a:t>0</a:t>
                      </a:r>
                      <a:endParaRPr lang="en-US" sz="1000" b="1" dirty="0"/>
                    </a:p>
                  </a:txBody>
                  <a:tcPr/>
                </a:tc>
                <a:tc>
                  <a:txBody>
                    <a:bodyPr/>
                    <a:lstStyle/>
                    <a:p>
                      <a:pPr algn="ctr"/>
                      <a:r>
                        <a:rPr lang="ka-GE" sz="1000" b="1" dirty="0" smtClean="0"/>
                        <a:t>0</a:t>
                      </a:r>
                      <a:endParaRPr lang="en-US" sz="1000" b="1" dirty="0"/>
                    </a:p>
                  </a:txBody>
                  <a:tcPr/>
                </a:tc>
                <a:tc>
                  <a:txBody>
                    <a:bodyPr/>
                    <a:lstStyle/>
                    <a:p>
                      <a:pPr algn="ctr"/>
                      <a:r>
                        <a:rPr lang="ka-GE" sz="1000" b="1" dirty="0" smtClean="0"/>
                        <a:t>0</a:t>
                      </a:r>
                      <a:endParaRPr lang="en-US" sz="1000" b="1" dirty="0"/>
                    </a:p>
                  </a:txBody>
                  <a:tcPr/>
                </a:tc>
              </a:tr>
            </a:tbl>
          </a:graphicData>
        </a:graphic>
      </p:graphicFrame>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508464"/>
          </a:xfrm>
        </p:spPr>
        <p:txBody>
          <a:bodyPr>
            <a:noAutofit/>
          </a:bodyPr>
          <a:lstStyle/>
          <a:p>
            <a:pPr algn="ctr"/>
            <a:r>
              <a:rPr lang="ka-GE" sz="1600" dirty="0" smtClean="0"/>
              <a:t>2021 წლის სამოქალაქო საქმეებზე განცხადებების განხილვის შედეგები</a:t>
            </a:r>
            <a:endParaRPr lang="en-US" sz="1600" dirty="0"/>
          </a:p>
        </p:txBody>
      </p:sp>
      <p:graphicFrame>
        <p:nvGraphicFramePr>
          <p:cNvPr id="4" name="შიგთავსის ჩანაცვლების ველი 3"/>
          <p:cNvGraphicFramePr>
            <a:graphicFrameLocks noGrp="1"/>
          </p:cNvGraphicFramePr>
          <p:nvPr>
            <p:ph idx="1"/>
          </p:nvPr>
        </p:nvGraphicFramePr>
        <p:xfrm>
          <a:off x="457200" y="831179"/>
          <a:ext cx="8305801" cy="5518352"/>
        </p:xfrm>
        <a:graphic>
          <a:graphicData uri="http://schemas.openxmlformats.org/drawingml/2006/table">
            <a:tbl>
              <a:tblPr firstRow="1" bandRow="1">
                <a:tableStyleId>{5C22544A-7EE6-4342-B048-85BDC9FD1C3A}</a:tableStyleId>
              </a:tblPr>
              <a:tblGrid>
                <a:gridCol w="609600"/>
                <a:gridCol w="762000"/>
                <a:gridCol w="2590800"/>
                <a:gridCol w="1066800"/>
                <a:gridCol w="1143000"/>
                <a:gridCol w="1219200"/>
                <a:gridCol w="914401"/>
              </a:tblGrid>
              <a:tr h="265989">
                <a:tc gridSpan="7">
                  <a:txBody>
                    <a:bodyPr/>
                    <a:lstStyle/>
                    <a:p>
                      <a:pPr algn="ctr"/>
                      <a:r>
                        <a:rPr lang="ka-GE" sz="1100" b="1" dirty="0" smtClean="0">
                          <a:solidFill>
                            <a:schemeClr val="tx1"/>
                          </a:solidFill>
                        </a:rPr>
                        <a:t>სენაკის რაიონული (მათ შორის აბაშისა</a:t>
                      </a:r>
                      <a:r>
                        <a:rPr lang="ka-GE" sz="1100" b="1" baseline="0" dirty="0" smtClean="0">
                          <a:solidFill>
                            <a:schemeClr val="tx1"/>
                          </a:solidFill>
                        </a:rPr>
                        <a:t> და მარტვილის ,მაგისტრატი) სასამართლო</a:t>
                      </a:r>
                      <a:endParaRPr lang="en-US" sz="1100" b="1" dirty="0">
                        <a:solidFill>
                          <a:schemeClr val="tx1"/>
                        </a:solidFill>
                      </a:endParaRPr>
                    </a:p>
                  </a:txBody>
                  <a:tcPr>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a:endParaRPr lang="en-US" sz="1100" dirty="0"/>
                    </a:p>
                  </a:txBody>
                  <a:tcPr>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a:lnB w="12700" cap="flat" cmpd="sng" algn="ctr">
                      <a:solidFill>
                        <a:schemeClr val="tx1"/>
                      </a:solidFill>
                      <a:prstDash val="solid"/>
                      <a:round/>
                      <a:headEnd type="none" w="med" len="med"/>
                      <a:tailEnd type="none" w="med" len="med"/>
                    </a:lnB>
                  </a:tcPr>
                </a:tc>
                <a:tc hMerge="1">
                  <a:txBody>
                    <a:bodyPr/>
                    <a:lstStyle/>
                    <a:p>
                      <a:endParaRPr lang="en-US" dirty="0"/>
                    </a:p>
                  </a:txBody>
                  <a:tcPr>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a:lnB w="12700" cap="flat" cmpd="sng" algn="ctr">
                      <a:solidFill>
                        <a:schemeClr val="tx1"/>
                      </a:solidFill>
                      <a:prstDash val="solid"/>
                      <a:round/>
                      <a:headEnd type="none" w="med" len="med"/>
                      <a:tailEnd type="none" w="med" len="med"/>
                    </a:lnB>
                  </a:tcPr>
                </a:tc>
              </a:tr>
              <a:tr h="1036432">
                <a:tc gridSpan="3">
                  <a:txBody>
                    <a:bodyPr/>
                    <a:lstStyle/>
                    <a:p>
                      <a:pPr algn="ctr"/>
                      <a:endParaRPr lang="en-US" sz="1100" b="1" dirty="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ka-GE" sz="1000" b="1" dirty="0" smtClean="0">
                          <a:solidFill>
                            <a:schemeClr val="tx1"/>
                          </a:solidFill>
                        </a:rPr>
                        <a:t>განცხადება </a:t>
                      </a:r>
                      <a:r>
                        <a:rPr lang="ka-GE" sz="1000" b="1" dirty="0" err="1" smtClean="0">
                          <a:solidFill>
                            <a:schemeClr val="tx1"/>
                          </a:solidFill>
                        </a:rPr>
                        <a:t>გადაყვეტილების</a:t>
                      </a:r>
                      <a:r>
                        <a:rPr lang="ka-GE" sz="1000" b="1" dirty="0" smtClean="0">
                          <a:solidFill>
                            <a:schemeClr val="tx1"/>
                          </a:solidFill>
                        </a:rPr>
                        <a:t> (განჩინების) ბათილად ცნობაზე</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განცხადება</a:t>
                      </a:r>
                      <a:r>
                        <a:rPr lang="ka-GE" sz="1000" b="1" baseline="0" dirty="0" smtClean="0">
                          <a:solidFill>
                            <a:schemeClr val="tx1"/>
                          </a:solidFill>
                        </a:rPr>
                        <a:t> ახლად </a:t>
                      </a:r>
                      <a:r>
                        <a:rPr lang="ka-GE" sz="1000" b="1" baseline="0" dirty="0" err="1" smtClean="0">
                          <a:solidFill>
                            <a:schemeClr val="tx1"/>
                          </a:solidFill>
                        </a:rPr>
                        <a:t>აღმოჩენი</a:t>
                      </a:r>
                      <a:r>
                        <a:rPr lang="ka-GE" sz="1000" b="1" baseline="0" dirty="0" smtClean="0">
                          <a:solidFill>
                            <a:schemeClr val="tx1"/>
                          </a:solidFill>
                        </a:rPr>
                        <a:t> გარემოებათა გამო საქმის განახლებაზე</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განცხადება მტკიცებულებების უზრუნველყოფის შესახებ</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სარჩელის აღძვრამდე შემოსული განცხადებები</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ka-GE" sz="1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შემოვიდა</a:t>
                      </a:r>
                      <a:endParaRPr lang="en-US" sz="1000" b="1" dirty="0" smtClean="0">
                        <a:solidFill>
                          <a:schemeClr val="tx1"/>
                        </a:solidFill>
                      </a:endParaRPr>
                    </a:p>
                    <a:p>
                      <a:pPr algn="ctr"/>
                      <a:endParaRPr lang="en-US" sz="1000" b="1" dirty="0">
                        <a:solidFill>
                          <a:schemeClr val="tx1"/>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ka-GE" sz="1000" b="1" dirty="0" smtClean="0">
                          <a:solidFill>
                            <a:schemeClr val="tx1"/>
                          </a:solidFill>
                        </a:rPr>
                        <a:t>სენაკის რაიონული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ka-GE" sz="1000" dirty="0" smtClean="0"/>
                        <a:t>2</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10</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pPr algn="ctr"/>
                      <a:endParaRPr lang="en-US" sz="1100" dirty="0"/>
                    </a:p>
                  </a:txBody>
                  <a:tcPr/>
                </a:tc>
                <a:tc gridSpan="2">
                  <a:txBody>
                    <a:bodyPr/>
                    <a:lstStyle/>
                    <a:p>
                      <a:pPr algn="ctr"/>
                      <a:r>
                        <a:rPr lang="ka-GE" sz="1000" b="1" dirty="0" smtClean="0">
                          <a:solidFill>
                            <a:schemeClr val="tx1"/>
                          </a:solidFill>
                        </a:rPr>
                        <a:t>აბაშის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pPr algn="ctr"/>
                      <a:endParaRPr lang="en-US" sz="1100" dirty="0"/>
                    </a:p>
                  </a:txBody>
                  <a:tcPr>
                    <a:lnT w="12700" cap="flat" cmpd="sng" algn="ctr">
                      <a:solidFill>
                        <a:schemeClr val="tx1"/>
                      </a:solidFill>
                      <a:prstDash val="solid"/>
                      <a:round/>
                      <a:headEnd type="none" w="med" len="med"/>
                      <a:tailEnd type="none" w="med" len="med"/>
                    </a:lnT>
                  </a:tcPr>
                </a:tc>
                <a:tc gridSpan="2">
                  <a:txBody>
                    <a:bodyPr/>
                    <a:lstStyle/>
                    <a:p>
                      <a:pPr algn="ctr"/>
                      <a:r>
                        <a:rPr lang="ka-GE" sz="1000" b="1" dirty="0" smtClean="0">
                          <a:solidFill>
                            <a:schemeClr val="tx1"/>
                          </a:solidFill>
                        </a:rPr>
                        <a:t>მარტვილის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ka-GE" sz="1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განხილული</a:t>
                      </a:r>
                      <a:endParaRPr lang="en-US" sz="1000" b="1" dirty="0" smtClean="0">
                        <a:solidFill>
                          <a:schemeClr val="tx1"/>
                        </a:solidFill>
                      </a:endParaRPr>
                    </a:p>
                    <a:p>
                      <a:pPr algn="ctr"/>
                      <a:endParaRPr lang="en-US" sz="1000" b="1" dirty="0">
                        <a:solidFill>
                          <a:schemeClr val="tx1"/>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ka-GE" sz="1000" b="1" dirty="0" smtClean="0">
                          <a:solidFill>
                            <a:schemeClr val="tx1"/>
                          </a:solidFill>
                        </a:rPr>
                        <a:t>სენაკის რაიონული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10</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pPr algn="ctr"/>
                      <a:endParaRPr lang="en-US" sz="1100" dirty="0"/>
                    </a:p>
                  </a:txBody>
                  <a:tcPr/>
                </a:tc>
                <a:tc gridSpan="2">
                  <a:txBody>
                    <a:bodyPr/>
                    <a:lstStyle/>
                    <a:p>
                      <a:pPr algn="ctr"/>
                      <a:r>
                        <a:rPr lang="ka-GE" sz="1000" b="1" dirty="0" smtClean="0">
                          <a:solidFill>
                            <a:schemeClr val="tx1"/>
                          </a:solidFill>
                        </a:rPr>
                        <a:t>აბაშის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4685">
                <a:tc vMerge="1">
                  <a:txBody>
                    <a:bodyPr/>
                    <a:lstStyle/>
                    <a:p>
                      <a:pPr algn="ctr"/>
                      <a:endParaRPr lang="en-US" sz="1100" dirty="0"/>
                    </a:p>
                  </a:txBody>
                  <a:tcPr/>
                </a:tc>
                <a:tc gridSpan="2">
                  <a:txBody>
                    <a:bodyPr/>
                    <a:lstStyle/>
                    <a:p>
                      <a:pPr algn="ctr"/>
                      <a:r>
                        <a:rPr lang="ka-GE" sz="1000" b="1" dirty="0" smtClean="0">
                          <a:solidFill>
                            <a:schemeClr val="tx1"/>
                          </a:solidFill>
                        </a:rPr>
                        <a:t>მარტვილის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rowSpan="9">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 </a:t>
                      </a:r>
                    </a:p>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მათ შორის</a:t>
                      </a:r>
                      <a:endParaRPr lang="en-US" sz="1000" b="1" dirty="0" smtClean="0">
                        <a:solidFill>
                          <a:schemeClr val="tx1"/>
                        </a:solidFill>
                      </a:endParaRPr>
                    </a:p>
                    <a:p>
                      <a:pPr algn="ctr"/>
                      <a:endParaRPr lang="en-US" sz="1000" b="1" dirty="0">
                        <a:solidFill>
                          <a:schemeClr val="tx1"/>
                        </a:solidFill>
                      </a:endParaRPr>
                    </a:p>
                  </a:txBody>
                  <a:tcPr vert="vert27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ka-GE" sz="1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დაკმაყოფილდა</a:t>
                      </a:r>
                      <a:endParaRPr lang="en-US" sz="1000" b="1" dirty="0" smtClean="0">
                        <a:solidFill>
                          <a:schemeClr val="tx1"/>
                        </a:solidFill>
                      </a:endParaRPr>
                    </a:p>
                    <a:p>
                      <a:pPr algn="ctr"/>
                      <a:endParaRPr lang="ka-GE" sz="1000" b="1" dirty="0" smtClean="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სენაკის რაიონული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5</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pPr algn="ctr"/>
                      <a:endParaRPr lang="en-US" sz="1100" dirty="0"/>
                    </a:p>
                  </a:txBody>
                  <a:tcPr>
                    <a:lnR w="12700" cap="flat" cmpd="sng" algn="ctr">
                      <a:solidFill>
                        <a:schemeClr val="tx1"/>
                      </a:solidFill>
                      <a:prstDash val="solid"/>
                      <a:round/>
                      <a:headEnd type="none" w="med" len="med"/>
                      <a:tailEnd type="none" w="med" len="med"/>
                    </a:lnR>
                  </a:tcPr>
                </a:tc>
                <a:tc vMerge="1">
                  <a:txBody>
                    <a:bodyPr/>
                    <a:lstStyle/>
                    <a:p>
                      <a:pPr algn="ctr"/>
                      <a:endParaRPr lang="ka-GE" sz="1100" dirty="0" smtClean="0"/>
                    </a:p>
                  </a:txBody>
                  <a:tcPr>
                    <a:lnL w="12700" cap="flat" cmpd="sng" algn="ctr">
                      <a:solidFill>
                        <a:schemeClr val="tx1"/>
                      </a:solidFill>
                      <a:prstDash val="solid"/>
                      <a:round/>
                      <a:headEnd type="none" w="med" len="med"/>
                      <a:tailEnd type="none" w="med" len="med"/>
                    </a:lnL>
                  </a:tcPr>
                </a:tc>
                <a:tc>
                  <a:txBody>
                    <a:bodyPr/>
                    <a:lstStyle/>
                    <a:p>
                      <a:pPr algn="ctr"/>
                      <a:r>
                        <a:rPr lang="ka-GE" sz="1000" b="1" dirty="0" smtClean="0">
                          <a:solidFill>
                            <a:schemeClr val="tx1"/>
                          </a:solidFill>
                        </a:rPr>
                        <a:t>აბაშის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pPr algn="ctr"/>
                      <a:endParaRPr lang="en-US" sz="1100" dirty="0"/>
                    </a:p>
                  </a:txBody>
                  <a:tcPr>
                    <a:lnR w="12700" cap="flat" cmpd="sng" algn="ctr">
                      <a:solidFill>
                        <a:schemeClr val="tx1"/>
                      </a:solidFill>
                      <a:prstDash val="solid"/>
                      <a:round/>
                      <a:headEnd type="none" w="med" len="med"/>
                      <a:tailEnd type="none" w="med" len="med"/>
                    </a:lnR>
                  </a:tcPr>
                </a:tc>
                <a:tc vMerge="1">
                  <a:txBody>
                    <a:bodyPr/>
                    <a:lstStyle/>
                    <a:p>
                      <a:pPr algn="ctr"/>
                      <a:endParaRPr lang="ka-GE" sz="1100" dirty="0" smtClean="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მარტვილის მაგისტრატი</a:t>
                      </a:r>
                      <a:r>
                        <a:rPr lang="ka-GE" sz="1000" b="1" baseline="0" dirty="0" smtClean="0">
                          <a:solidFill>
                            <a:schemeClr val="tx1"/>
                          </a:solidFill>
                        </a:rPr>
                        <a:t>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endParaRPr lang="en-US"/>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ka-GE" sz="1000" b="1"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უარი ეთქვა</a:t>
                      </a:r>
                      <a:endParaRPr lang="en-US" sz="1000" b="1" dirty="0" smtClean="0">
                        <a:solidFill>
                          <a:schemeClr val="tx1"/>
                        </a:solidFill>
                      </a:endParaRPr>
                    </a:p>
                    <a:p>
                      <a:pPr algn="ctr"/>
                      <a:endParaRPr lang="ka-GE" sz="1000" b="1" dirty="0" smtClean="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სენაკის რაიონული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3</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5989">
                <a:tc vMerge="1">
                  <a:txBody>
                    <a:bodyPr/>
                    <a:lstStyle/>
                    <a:p>
                      <a:endParaRPr lang="en-US"/>
                    </a:p>
                  </a:txBody>
                  <a:tcPr/>
                </a:tc>
                <a:tc vMerge="1">
                  <a:txBody>
                    <a:bodyPr/>
                    <a:lstStyle/>
                    <a:p>
                      <a:pPr algn="ctr"/>
                      <a:endParaRPr lang="ka-GE" sz="110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აბაშის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1</a:t>
                      </a: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5755">
                <a:tc vMerge="1">
                  <a:txBody>
                    <a:bodyPr/>
                    <a:lstStyle/>
                    <a:p>
                      <a:pPr algn="ctr"/>
                      <a:endParaRPr lang="en-US" sz="1100" dirty="0"/>
                    </a:p>
                  </a:txBody>
                  <a:tcPr/>
                </a:tc>
                <a:tc vMerge="1">
                  <a:txBody>
                    <a:bodyPr/>
                    <a:lstStyle/>
                    <a:p>
                      <a:pPr algn="ctr"/>
                      <a:endParaRPr lang="ka-GE" sz="1100" dirty="0" smtClean="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მარტვილის მაგისტრატი</a:t>
                      </a:r>
                      <a:r>
                        <a:rPr lang="ka-GE" sz="1000" b="1" baseline="0" dirty="0" smtClean="0">
                          <a:solidFill>
                            <a:schemeClr val="tx1"/>
                          </a:solidFill>
                        </a:rPr>
                        <a:t>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endParaRPr lang="en-US"/>
                    </a:p>
                  </a:txBody>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ka-GE" sz="1000" b="1" dirty="0" smtClean="0">
                          <a:solidFill>
                            <a:schemeClr val="tx1"/>
                          </a:solidFill>
                        </a:rPr>
                        <a:t>დატოვებულია </a:t>
                      </a:r>
                      <a:r>
                        <a:rPr lang="ka-GE" sz="1000" b="1" dirty="0" err="1" smtClean="0">
                          <a:solidFill>
                            <a:schemeClr val="tx1"/>
                          </a:solidFill>
                        </a:rPr>
                        <a:t>განუხილველად</a:t>
                      </a:r>
                      <a:endParaRPr lang="en-US" sz="1000" b="1" dirty="0" smtClean="0">
                        <a:solidFill>
                          <a:schemeClr val="tx1"/>
                        </a:solidFill>
                      </a:endParaRPr>
                    </a:p>
                    <a:p>
                      <a:pPr algn="ctr"/>
                      <a:endParaRPr lang="en-US" sz="1000" b="1" dirty="0">
                        <a:solidFill>
                          <a:schemeClr val="tx1"/>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ka-GE" sz="1000" b="1" dirty="0" smtClean="0">
                          <a:solidFill>
                            <a:schemeClr val="tx1"/>
                          </a:solidFill>
                        </a:rPr>
                        <a:t>სენაკის რაიონული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dirty="0" smtClean="0"/>
                        <a:t>2</a:t>
                      </a: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50343">
                <a:tc vMerge="1">
                  <a:txBody>
                    <a:bodyPr/>
                    <a:lstStyle/>
                    <a:p>
                      <a:endParaRPr lang="en-US"/>
                    </a:p>
                  </a:txBody>
                  <a:tcPr/>
                </a:tc>
                <a:tc vMerge="1">
                  <a:txBody>
                    <a:bodyPr/>
                    <a:lstStyle/>
                    <a:p>
                      <a:pPr algn="ctr"/>
                      <a:endParaRPr lang="en-US" sz="1100" dirty="0"/>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000" b="1" dirty="0" smtClean="0">
                          <a:solidFill>
                            <a:schemeClr val="tx1"/>
                          </a:solidFill>
                        </a:rPr>
                        <a:t>აბაშის მაგისტრატი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5729">
                <a:tc vMerge="1">
                  <a:txBody>
                    <a:bodyPr/>
                    <a:lstStyle/>
                    <a:p>
                      <a:pPr algn="ctr"/>
                      <a:endParaRPr lang="en-US" sz="1100" dirty="0"/>
                    </a:p>
                  </a:txBody>
                  <a:tcPr/>
                </a:tc>
                <a:tc vMerge="1">
                  <a:txBody>
                    <a:bodyPr/>
                    <a:lstStyle/>
                    <a:p>
                      <a:pPr algn="ctr"/>
                      <a:endParaRPr lang="en-US" sz="1100" dirty="0"/>
                    </a:p>
                  </a:txBody>
                  <a:tcPr vert="vert27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ka-GE" sz="1000" b="1" dirty="0" smtClean="0">
                          <a:solidFill>
                            <a:schemeClr val="tx1"/>
                          </a:solidFill>
                        </a:rPr>
                        <a:t>მარტვილის მაგისტრატი</a:t>
                      </a:r>
                      <a:r>
                        <a:rPr lang="ka-GE" sz="1000" b="1" baseline="0" dirty="0" smtClean="0">
                          <a:solidFill>
                            <a:schemeClr val="tx1"/>
                          </a:solidFill>
                        </a:rPr>
                        <a:t> სასამართლო</a:t>
                      </a:r>
                      <a:endParaRPr lang="en-US" sz="1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0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7200" y="253536"/>
            <a:ext cx="8229600" cy="813264"/>
          </a:xfrm>
        </p:spPr>
        <p:txBody>
          <a:bodyPr>
            <a:noAutofit/>
          </a:bodyPr>
          <a:lstStyle/>
          <a:p>
            <a:pPr algn="ctr"/>
            <a:r>
              <a:rPr lang="en-US" sz="1800" dirty="0" smtClean="0"/>
              <a:t>2021</a:t>
            </a:r>
            <a:r>
              <a:rPr lang="ka-GE" sz="1800" dirty="0" smtClean="0"/>
              <a:t> წლის სტატისტიკური მონაცემები ადმინისტრაციული სამართალდარღვევის საქმეებზე</a:t>
            </a:r>
            <a:r>
              <a:rPr lang="en-US" sz="1800" dirty="0" smtClean="0"/>
              <a:t> </a:t>
            </a:r>
            <a:endParaRPr lang="en-US" sz="1800" dirty="0"/>
          </a:p>
        </p:txBody>
      </p:sp>
      <p:graphicFrame>
        <p:nvGraphicFramePr>
          <p:cNvPr id="4" name="შიგთავსის ჩანაცვლების ველი 3"/>
          <p:cNvGraphicFramePr>
            <a:graphicFrameLocks noGrp="1"/>
          </p:cNvGraphicFramePr>
          <p:nvPr>
            <p:ph idx="1"/>
          </p:nvPr>
        </p:nvGraphicFramePr>
        <p:xfrm>
          <a:off x="457200" y="1646238"/>
          <a:ext cx="8229599" cy="3088004"/>
        </p:xfrm>
        <a:graphic>
          <a:graphicData uri="http://schemas.openxmlformats.org/drawingml/2006/table">
            <a:tbl>
              <a:tblPr firstRow="1" bandRow="1">
                <a:tableStyleId>{5C22544A-7EE6-4342-B048-85BDC9FD1C3A}</a:tableStyleId>
              </a:tblPr>
              <a:tblGrid>
                <a:gridCol w="772867"/>
                <a:gridCol w="3449276"/>
                <a:gridCol w="429370"/>
                <a:gridCol w="500932"/>
                <a:gridCol w="500932"/>
                <a:gridCol w="500932"/>
                <a:gridCol w="572494"/>
                <a:gridCol w="500932"/>
                <a:gridCol w="500932"/>
                <a:gridCol w="500932"/>
              </a:tblGrid>
              <a:tr h="487362">
                <a:tc gridSpan="10">
                  <a:txBody>
                    <a:bodyPr/>
                    <a:lstStyle/>
                    <a:p>
                      <a:pPr algn="ctr"/>
                      <a:r>
                        <a:rPr lang="ka-GE" sz="1400" dirty="0" smtClean="0">
                          <a:solidFill>
                            <a:sysClr val="windowText" lastClr="000000"/>
                          </a:solidFill>
                        </a:rPr>
                        <a:t>სენაკის რაიონული</a:t>
                      </a:r>
                      <a:r>
                        <a:rPr lang="ka-GE" sz="1400" baseline="0" dirty="0" smtClean="0">
                          <a:solidFill>
                            <a:sysClr val="windowText" lastClr="000000"/>
                          </a:solidFill>
                        </a:rPr>
                        <a:t> (მათ შორის აბაშისა და მარტვილის მაგისტრატი) სასამართლო</a:t>
                      </a:r>
                      <a:endParaRPr lang="en-US" sz="1400" dirty="0">
                        <a:solidFill>
                          <a:sysClr val="windowText" lastClr="000000"/>
                        </a:solidFill>
                      </a:endParaRPr>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c hMerge="1">
                  <a:txBody>
                    <a:bodyPr/>
                    <a:lstStyle/>
                    <a:p>
                      <a:pPr algn="ctr"/>
                      <a:endParaRPr lang="en-US" dirty="0"/>
                    </a:p>
                  </a:txBody>
                  <a:tcPr/>
                </a:tc>
              </a:tr>
              <a:tr h="370840">
                <a:tc rowSpan="2">
                  <a:txBody>
                    <a:bodyPr/>
                    <a:lstStyle/>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r>
                        <a:rPr lang="ka-GE" sz="1100" b="1" dirty="0" smtClean="0">
                          <a:solidFill>
                            <a:sysClr val="windowText" lastClr="000000"/>
                          </a:solidFill>
                        </a:rPr>
                        <a:t>N</a:t>
                      </a:r>
                      <a:endParaRPr lang="en-US" sz="1100" b="1" dirty="0">
                        <a:solidFill>
                          <a:sysClr val="windowText" lastClr="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endParaRPr lang="ka-GE" sz="1100" b="1" dirty="0" smtClean="0">
                        <a:solidFill>
                          <a:sysClr val="windowText" lastClr="000000"/>
                        </a:solidFill>
                      </a:endParaRPr>
                    </a:p>
                    <a:p>
                      <a:pPr algn="ctr"/>
                      <a:r>
                        <a:rPr lang="ka-GE" sz="1100" b="1" dirty="0" smtClean="0">
                          <a:solidFill>
                            <a:sysClr val="windowText" lastClr="000000"/>
                          </a:solidFill>
                        </a:rPr>
                        <a:t>სასამართლოს </a:t>
                      </a:r>
                    </a:p>
                    <a:p>
                      <a:pPr algn="ctr"/>
                      <a:r>
                        <a:rPr lang="ka-GE" sz="1100" b="1" dirty="0" smtClean="0">
                          <a:solidFill>
                            <a:sysClr val="windowText" lastClr="000000"/>
                          </a:solidFill>
                        </a:rPr>
                        <a:t>დასახელება</a:t>
                      </a:r>
                      <a:endParaRPr lang="en-US" sz="11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ka-GE" sz="1100" b="1" dirty="0" smtClean="0">
                          <a:solidFill>
                            <a:sysClr val="windowText" lastClr="000000"/>
                          </a:solidFill>
                        </a:rPr>
                        <a:t>სულ შემოვიდა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rowSpan="2">
                  <a:txBody>
                    <a:bodyPr/>
                    <a:lstStyle/>
                    <a:p>
                      <a:pPr algn="ctr"/>
                      <a:r>
                        <a:rPr lang="ka-GE" sz="1100" b="1" dirty="0" smtClean="0">
                          <a:solidFill>
                            <a:sysClr val="windowText" lastClr="000000"/>
                          </a:solidFill>
                        </a:rPr>
                        <a:t>სულ განხილულია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gridSpan="5">
                  <a:txBody>
                    <a:bodyPr/>
                    <a:lstStyle/>
                    <a:p>
                      <a:pPr algn="ctr"/>
                      <a:r>
                        <a:rPr lang="ka-GE" sz="1100" b="1" dirty="0" smtClean="0">
                          <a:solidFill>
                            <a:sysClr val="windowText" lastClr="000000"/>
                          </a:solidFill>
                        </a:rPr>
                        <a:t>საიდანაც</a:t>
                      </a:r>
                      <a:endParaRPr lang="en-US" sz="11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US" sz="11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hMerge="1">
                  <a:txBody>
                    <a:bodyPr/>
                    <a:lstStyle/>
                    <a:p>
                      <a:pPr algn="ctr"/>
                      <a:endParaRPr lang="en-US" sz="1100" dirty="0"/>
                    </a:p>
                  </a:txBody>
                  <a:tcPr/>
                </a:tc>
                <a:tc hMerge="1">
                  <a:txBody>
                    <a:bodyPr/>
                    <a:lstStyle/>
                    <a:p>
                      <a:pPr algn="ctr"/>
                      <a:endParaRPr lang="en-US" sz="1100" dirty="0"/>
                    </a:p>
                  </a:txBody>
                  <a:tcPr/>
                </a:tc>
                <a:tc hMerge="1">
                  <a:txBody>
                    <a:bodyPr/>
                    <a:lstStyle/>
                    <a:p>
                      <a:pPr algn="ctr"/>
                      <a:endParaRPr lang="en-US" sz="1100" b="1" dirty="0">
                        <a:solidFill>
                          <a:sysClr val="windowText" lastClr="000000"/>
                        </a:solidFill>
                      </a:endParaRPr>
                    </a:p>
                  </a:txBody>
                  <a:tcPr vert="vert270">
                    <a:lnB w="12700" cap="flat" cmpd="sng" algn="ctr">
                      <a:solidFill>
                        <a:schemeClr val="tx1"/>
                      </a:solidFill>
                      <a:prstDash val="solid"/>
                      <a:round/>
                      <a:headEnd type="none" w="med" len="med"/>
                      <a:tailEnd type="none" w="med" len="med"/>
                    </a:lnB>
                  </a:tcPr>
                </a:tc>
                <a:tc rowSpan="2">
                  <a:txBody>
                    <a:bodyPr/>
                    <a:lstStyle/>
                    <a:p>
                      <a:pPr algn="ctr"/>
                      <a:r>
                        <a:rPr lang="ka-GE" sz="1100" b="1" dirty="0" smtClean="0">
                          <a:solidFill>
                            <a:sysClr val="windowText" lastClr="000000"/>
                          </a:solidFill>
                        </a:rPr>
                        <a:t>ნაშთის</a:t>
                      </a:r>
                      <a:r>
                        <a:rPr lang="ka-GE" sz="1100" b="1" baseline="0" dirty="0" smtClean="0">
                          <a:solidFill>
                            <a:sysClr val="windowText" lastClr="000000"/>
                          </a:solidFill>
                        </a:rPr>
                        <a:t> სახით</a:t>
                      </a:r>
                    </a:p>
                    <a:p>
                      <a:pPr algn="ctr"/>
                      <a:r>
                        <a:rPr lang="ka-GE" sz="1100" b="1" baseline="0" dirty="0" smtClean="0">
                          <a:solidFill>
                            <a:sysClr val="windowText" lastClr="000000"/>
                          </a:solidFill>
                        </a:rPr>
                        <a:t> დარჩა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117282">
                <a:tc vMerge="1">
                  <a:txBody>
                    <a:bodyPr/>
                    <a:lstStyle/>
                    <a:p>
                      <a:pPr algn="ctr"/>
                      <a:endParaRPr lang="en-US" sz="1100"/>
                    </a:p>
                  </a:txBody>
                  <a:tcPr/>
                </a:tc>
                <a:tc vMerge="1">
                  <a:txBody>
                    <a:bodyPr/>
                    <a:lstStyle/>
                    <a:p>
                      <a:pPr algn="ctr"/>
                      <a:endParaRPr lang="en-US" sz="1100" dirty="0"/>
                    </a:p>
                  </a:txBody>
                  <a:tcPr/>
                </a:tc>
                <a:tc vMerge="1">
                  <a:txBody>
                    <a:bodyPr/>
                    <a:lstStyle/>
                    <a:p>
                      <a:pPr algn="ctr"/>
                      <a:endParaRPr lang="en-US" sz="1100" dirty="0"/>
                    </a:p>
                  </a:txBody>
                  <a:tcPr/>
                </a:tc>
                <a:tc vMerge="1">
                  <a:txBody>
                    <a:bodyPr/>
                    <a:lstStyle/>
                    <a:p>
                      <a:pPr algn="ctr"/>
                      <a:endParaRPr lang="en-US" sz="1100" dirty="0"/>
                    </a:p>
                  </a:txBody>
                  <a:tcPr/>
                </a:tc>
                <a:tc>
                  <a:txBody>
                    <a:bodyPr/>
                    <a:lstStyle/>
                    <a:p>
                      <a:pPr algn="ctr"/>
                      <a:r>
                        <a:rPr lang="ka-GE" sz="1100" b="1" dirty="0" smtClean="0">
                          <a:solidFill>
                            <a:sysClr val="windowText" lastClr="000000"/>
                          </a:solidFill>
                        </a:rPr>
                        <a:t>პატიმრობა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solidFill>
                            <a:sysClr val="windowText" lastClr="000000"/>
                          </a:solidFill>
                        </a:rPr>
                        <a:t>ჯარიმა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solidFill>
                            <a:sysClr val="windowText" lastClr="000000"/>
                          </a:solidFill>
                        </a:rPr>
                        <a:t>გაფრთხილება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solidFill>
                            <a:sysClr val="windowText" lastClr="000000"/>
                          </a:solidFill>
                        </a:rPr>
                        <a:t>შენიშვნა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solidFill>
                            <a:sysClr val="windowText" lastClr="000000"/>
                          </a:solidFill>
                        </a:rPr>
                        <a:t>შეწყდა</a:t>
                      </a:r>
                      <a:endParaRPr lang="en-US" sz="1100" b="1" dirty="0">
                        <a:solidFill>
                          <a:sysClr val="windowText" lastClr="000000"/>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lang="en-US" sz="1100"/>
                    </a:p>
                  </a:txBody>
                  <a:tcPr/>
                </a:tc>
              </a:tr>
              <a:tr h="370840">
                <a:tc>
                  <a:txBody>
                    <a:bodyPr/>
                    <a:lstStyle/>
                    <a:p>
                      <a:pPr algn="ctr"/>
                      <a:r>
                        <a:rPr lang="ka-GE" sz="1100" b="1" dirty="0" smtClean="0"/>
                        <a:t>1</a:t>
                      </a:r>
                      <a:endParaRPr lang="en-US" sz="11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t>სენაკის რაიონული სასამართლო</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112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114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69</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3</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32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8</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ka-GE" sz="1100" b="1" dirty="0" smtClean="0"/>
                        <a:t>2</a:t>
                      </a:r>
                      <a:endParaRPr lang="en-US" sz="11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t>აბაშის მაგისტრატი სასამართლო</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78</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69</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37</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28</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7</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ka-GE" sz="1100" b="1" dirty="0" smtClean="0"/>
                        <a:t>3</a:t>
                      </a:r>
                      <a:endParaRPr lang="en-US" sz="1100" b="1"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b="1" dirty="0" smtClean="0"/>
                        <a:t>მარტვილის მაგისტრატი</a:t>
                      </a:r>
                      <a:r>
                        <a:rPr lang="ka-GE" sz="1100" b="1" baseline="0" dirty="0" smtClean="0"/>
                        <a:t> სასამართლო</a:t>
                      </a:r>
                      <a:endParaRPr lang="en-US" sz="11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170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141</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0</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92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3</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42</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4</a:t>
                      </a:r>
                      <a:endParaRPr lang="en-US" sz="11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ka-GE" sz="1100" dirty="0" smtClean="0"/>
                        <a:t>11</a:t>
                      </a:r>
                      <a:endParaRPr lang="en-US" sz="11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s.kacharava\Desktop\slide16-l.jpg"/>
          <p:cNvPicPr>
            <a:picLocks noChangeAspect="1" noChangeArrowheads="1"/>
          </p:cNvPicPr>
          <p:nvPr/>
        </p:nvPicPr>
        <p:blipFill>
          <a:blip r:embed="rId2"/>
          <a:srcRect/>
          <a:stretch>
            <a:fillRect/>
          </a:stretch>
        </p:blipFill>
        <p:spPr bwMode="auto">
          <a:xfrm>
            <a:off x="-609600" y="-14288"/>
            <a:ext cx="9753600" cy="688657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219932"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rgbClr val="050505"/>
                </a:solidFill>
                <a:effectLst/>
                <a:latin typeface="Calibri" pitchFamily="34" charset="0"/>
                <a:ea typeface="Times New Roman" pitchFamily="18" charset="0"/>
                <a:cs typeface="Segoe UI Historic"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152400" y="210026"/>
            <a:ext cx="8839200" cy="7078861"/>
          </a:xfrm>
          <a:prstGeom prst="rect">
            <a:avLst/>
          </a:prstGeom>
        </p:spPr>
        <p:txBody>
          <a:bodyPr wrap="square">
            <a:spAutoFit/>
          </a:bodyPr>
          <a:lstStyle/>
          <a:p>
            <a:endParaRPr lang="ka-GE" sz="1400" dirty="0" smtClean="0"/>
          </a:p>
          <a:p>
            <a:endParaRPr lang="ka-GE" sz="1400" dirty="0" smtClean="0"/>
          </a:p>
          <a:p>
            <a:endParaRPr lang="ka-GE" sz="1400" dirty="0" smtClean="0"/>
          </a:p>
          <a:p>
            <a:endParaRPr lang="ka-GE" sz="1400" dirty="0" smtClean="0"/>
          </a:p>
          <a:p>
            <a:endParaRPr lang="ka-GE" sz="1400" dirty="0" smtClean="0"/>
          </a:p>
          <a:p>
            <a:pPr algn="just"/>
            <a:endParaRPr lang="ka-GE" sz="1400" dirty="0" smtClean="0"/>
          </a:p>
          <a:p>
            <a:pPr algn="just"/>
            <a:endParaRPr lang="ka-GE" sz="1400" dirty="0" smtClean="0"/>
          </a:p>
          <a:p>
            <a:pPr algn="just"/>
            <a:r>
              <a:rPr lang="ka-GE" sz="1400" dirty="0" smtClean="0"/>
              <a:t>საერთო სასამართლოების დეპარტამენტის მიერ 2021 წელს </a:t>
            </a:r>
            <a:r>
              <a:rPr lang="en-US" sz="1400" dirty="0" err="1" smtClean="0"/>
              <a:t>სენაკის</a:t>
            </a:r>
            <a:r>
              <a:rPr lang="en-US" sz="1400" dirty="0" smtClean="0"/>
              <a:t> </a:t>
            </a:r>
            <a:r>
              <a:rPr lang="en-US" sz="1400" dirty="0" err="1" smtClean="0"/>
              <a:t>რაიონულ</a:t>
            </a:r>
            <a:r>
              <a:rPr lang="en-US" sz="1400" dirty="0" smtClean="0"/>
              <a:t> </a:t>
            </a:r>
            <a:r>
              <a:rPr lang="en-US" sz="1400" dirty="0" err="1" smtClean="0"/>
              <a:t>სასამართლოში</a:t>
            </a:r>
            <a:r>
              <a:rPr lang="en-US" sz="1400" dirty="0" smtClean="0"/>
              <a:t> </a:t>
            </a:r>
            <a:r>
              <a:rPr lang="ka-GE" sz="1400" dirty="0" smtClean="0"/>
              <a:t>ჩატარდა </a:t>
            </a:r>
            <a:r>
              <a:rPr lang="en-US" sz="1400" dirty="0" err="1" smtClean="0"/>
              <a:t>სარეაბილიტაციო</a:t>
            </a:r>
            <a:r>
              <a:rPr lang="en-US" sz="1400" dirty="0" smtClean="0"/>
              <a:t> </a:t>
            </a:r>
            <a:r>
              <a:rPr lang="en-US" sz="1400" dirty="0" err="1" smtClean="0"/>
              <a:t>სამუშაოები</a:t>
            </a:r>
            <a:r>
              <a:rPr lang="en-US" sz="1400" dirty="0" smtClean="0"/>
              <a:t>. </a:t>
            </a:r>
            <a:r>
              <a:rPr lang="en-US" sz="1400" dirty="0" err="1" smtClean="0"/>
              <a:t>სრულად</a:t>
            </a:r>
            <a:r>
              <a:rPr lang="en-US" sz="1400" dirty="0" smtClean="0"/>
              <a:t> </a:t>
            </a:r>
            <a:r>
              <a:rPr lang="en-US" sz="1400" dirty="0" err="1" smtClean="0"/>
              <a:t>გარემონტდა</a:t>
            </a:r>
            <a:r>
              <a:rPr lang="en-US" sz="1400" dirty="0" smtClean="0"/>
              <a:t> </a:t>
            </a:r>
            <a:r>
              <a:rPr lang="en-US" sz="1400" dirty="0" err="1" smtClean="0"/>
              <a:t>სასამართლოს</a:t>
            </a:r>
            <a:r>
              <a:rPr lang="en-US" sz="1400" dirty="0" smtClean="0"/>
              <a:t> </a:t>
            </a:r>
            <a:r>
              <a:rPr lang="en-US" sz="1400" dirty="0" err="1" smtClean="0"/>
              <a:t>ორივე</a:t>
            </a:r>
            <a:r>
              <a:rPr lang="en-US" sz="1400" dirty="0" smtClean="0"/>
              <a:t> </a:t>
            </a:r>
            <a:r>
              <a:rPr lang="en-US" sz="1400" dirty="0" err="1" smtClean="0"/>
              <a:t>სართულზე</a:t>
            </a:r>
            <a:r>
              <a:rPr lang="en-US" sz="1400" dirty="0" smtClean="0"/>
              <a:t> </a:t>
            </a:r>
            <a:r>
              <a:rPr lang="en-US" sz="1400" dirty="0" err="1" smtClean="0"/>
              <a:t>სამუშაო</a:t>
            </a:r>
            <a:r>
              <a:rPr lang="en-US" sz="1400" dirty="0" smtClean="0"/>
              <a:t> </a:t>
            </a:r>
            <a:r>
              <a:rPr lang="en-US" sz="1400" dirty="0" err="1" smtClean="0"/>
              <a:t>ოთახები</a:t>
            </a:r>
            <a:r>
              <a:rPr lang="en-US" sz="1400" dirty="0" smtClean="0"/>
              <a:t>, </a:t>
            </a:r>
            <a:r>
              <a:rPr lang="en-US" sz="1400" dirty="0" err="1" smtClean="0"/>
              <a:t>სხდომათა</a:t>
            </a:r>
            <a:r>
              <a:rPr lang="en-US" sz="1400" dirty="0" smtClean="0"/>
              <a:t> </a:t>
            </a:r>
            <a:r>
              <a:rPr lang="en-US" sz="1400" dirty="0" err="1" smtClean="0"/>
              <a:t>დარბაზები</a:t>
            </a:r>
            <a:r>
              <a:rPr lang="en-US" sz="1400" dirty="0" smtClean="0"/>
              <a:t>. </a:t>
            </a:r>
            <a:r>
              <a:rPr lang="en-US" sz="1400" dirty="0" err="1" smtClean="0"/>
              <a:t>შენობაში</a:t>
            </a:r>
            <a:r>
              <a:rPr lang="en-US" sz="1400" dirty="0" smtClean="0"/>
              <a:t>, </a:t>
            </a:r>
            <a:r>
              <a:rPr lang="en-US" sz="1400" dirty="0" err="1" smtClean="0"/>
              <a:t>შიდა</a:t>
            </a:r>
            <a:r>
              <a:rPr lang="en-US" sz="1400" dirty="0" smtClean="0"/>
              <a:t> </a:t>
            </a:r>
            <a:r>
              <a:rPr lang="en-US" sz="1400" dirty="0" err="1" smtClean="0"/>
              <a:t>გადაგეგმარების</a:t>
            </a:r>
            <a:r>
              <a:rPr lang="en-US" sz="1400" dirty="0" smtClean="0"/>
              <a:t> </a:t>
            </a:r>
            <a:r>
              <a:rPr lang="en-US" sz="1400" dirty="0" err="1" smtClean="0"/>
              <a:t>შედეგად</a:t>
            </a:r>
            <a:r>
              <a:rPr lang="en-US" sz="1400" dirty="0" smtClean="0"/>
              <a:t>, </a:t>
            </a:r>
            <a:r>
              <a:rPr lang="en-US" sz="1400" dirty="0" err="1" smtClean="0"/>
              <a:t>დამატებით</a:t>
            </a:r>
            <a:r>
              <a:rPr lang="en-US" sz="1400" dirty="0" smtClean="0"/>
              <a:t> </a:t>
            </a:r>
            <a:r>
              <a:rPr lang="en-US" sz="1400" dirty="0" err="1" smtClean="0"/>
              <a:t>მოეწყო</a:t>
            </a:r>
            <a:r>
              <a:rPr lang="en-US" sz="1400" dirty="0" smtClean="0"/>
              <a:t> </a:t>
            </a:r>
            <a:r>
              <a:rPr lang="en-US" sz="1400" dirty="0" err="1" smtClean="0"/>
              <a:t>ერთი</a:t>
            </a:r>
            <a:r>
              <a:rPr lang="en-US" sz="1400" dirty="0" smtClean="0"/>
              <a:t> </a:t>
            </a:r>
            <a:r>
              <a:rPr lang="en-US" sz="1400" dirty="0" err="1" smtClean="0"/>
              <a:t>სამუშაო</a:t>
            </a:r>
            <a:r>
              <a:rPr lang="en-US" sz="1400" dirty="0" smtClean="0"/>
              <a:t> </a:t>
            </a:r>
            <a:r>
              <a:rPr lang="en-US" sz="1400" dirty="0" err="1" smtClean="0"/>
              <a:t>ოთახი</a:t>
            </a:r>
            <a:r>
              <a:rPr lang="en-US" sz="1400" dirty="0" smtClean="0"/>
              <a:t>. </a:t>
            </a:r>
            <a:r>
              <a:rPr lang="en-US" sz="1400" dirty="0" err="1" smtClean="0"/>
              <a:t>სრული</a:t>
            </a:r>
            <a:r>
              <a:rPr lang="en-US" sz="1400" dirty="0" smtClean="0"/>
              <a:t> </a:t>
            </a:r>
            <a:r>
              <a:rPr lang="en-US" sz="1400" dirty="0" err="1" smtClean="0"/>
              <a:t>რეაბილიტაცია</a:t>
            </a:r>
            <a:r>
              <a:rPr lang="en-US" sz="1400" dirty="0" smtClean="0"/>
              <a:t> </a:t>
            </a:r>
            <a:r>
              <a:rPr lang="ka-GE" sz="1400" dirty="0" smtClean="0"/>
              <a:t>ჩაუტარდა</a:t>
            </a:r>
            <a:r>
              <a:rPr lang="en-US" sz="1400" dirty="0" smtClean="0"/>
              <a:t> </a:t>
            </a:r>
            <a:r>
              <a:rPr lang="en-US" sz="1400" dirty="0" err="1" smtClean="0"/>
              <a:t>საბადრაგო</a:t>
            </a:r>
            <a:r>
              <a:rPr lang="en-US" sz="1400" dirty="0" smtClean="0"/>
              <a:t> </a:t>
            </a:r>
            <a:r>
              <a:rPr lang="en-US" sz="1400" dirty="0" err="1" smtClean="0"/>
              <a:t>სივრცეს</a:t>
            </a:r>
            <a:r>
              <a:rPr lang="en-US" sz="1400" dirty="0" smtClean="0"/>
              <a:t> </a:t>
            </a:r>
            <a:r>
              <a:rPr lang="en-US" sz="1400" dirty="0" err="1" smtClean="0"/>
              <a:t>და</a:t>
            </a:r>
            <a:r>
              <a:rPr lang="en-US" sz="1400" dirty="0" smtClean="0"/>
              <a:t> </a:t>
            </a:r>
            <a:r>
              <a:rPr lang="en-US" sz="1400" dirty="0" err="1" smtClean="0"/>
              <a:t>საკნებს</a:t>
            </a:r>
            <a:r>
              <a:rPr lang="en-US" sz="1400" dirty="0" smtClean="0"/>
              <a:t>, </a:t>
            </a:r>
            <a:r>
              <a:rPr lang="en-US" sz="1400" dirty="0" err="1" smtClean="0"/>
              <a:t>სადაც</a:t>
            </a:r>
            <a:r>
              <a:rPr lang="en-US" sz="1400" dirty="0" smtClean="0"/>
              <a:t> </a:t>
            </a:r>
            <a:r>
              <a:rPr lang="en-US" sz="1400" dirty="0" err="1" smtClean="0"/>
              <a:t>ასევე</a:t>
            </a:r>
            <a:r>
              <a:rPr lang="en-US" sz="1400" dirty="0" smtClean="0"/>
              <a:t> </a:t>
            </a:r>
            <a:r>
              <a:rPr lang="en-US" sz="1400" dirty="0" err="1" smtClean="0"/>
              <a:t>გადაგეგმარების</a:t>
            </a:r>
            <a:r>
              <a:rPr lang="en-US" sz="1400" dirty="0" smtClean="0"/>
              <a:t> </a:t>
            </a:r>
            <a:r>
              <a:rPr lang="en-US" sz="1400" dirty="0" err="1" smtClean="0"/>
              <a:t>შედეგად</a:t>
            </a:r>
            <a:r>
              <a:rPr lang="en-US" sz="1400" dirty="0" smtClean="0"/>
              <a:t>, </a:t>
            </a:r>
            <a:r>
              <a:rPr lang="en-US" sz="1400" dirty="0" err="1" smtClean="0"/>
              <a:t>დამატებით</a:t>
            </a:r>
            <a:r>
              <a:rPr lang="en-US" sz="1400" dirty="0" smtClean="0"/>
              <a:t> </a:t>
            </a:r>
            <a:r>
              <a:rPr lang="en-US" sz="1400" dirty="0" err="1" smtClean="0"/>
              <a:t>მოეწყო</a:t>
            </a:r>
            <a:r>
              <a:rPr lang="en-US" sz="1400" dirty="0" smtClean="0"/>
              <a:t> </a:t>
            </a:r>
            <a:r>
              <a:rPr lang="en-US" sz="1400" dirty="0" err="1" smtClean="0"/>
              <a:t>ერთი</a:t>
            </a:r>
            <a:r>
              <a:rPr lang="en-US" sz="1400" dirty="0" smtClean="0"/>
              <a:t> </a:t>
            </a:r>
            <a:r>
              <a:rPr lang="en-US" sz="1400" dirty="0" err="1" smtClean="0"/>
              <a:t>საკანი</a:t>
            </a:r>
            <a:r>
              <a:rPr lang="en-US" sz="1400" dirty="0" smtClean="0"/>
              <a:t>, </a:t>
            </a:r>
            <a:r>
              <a:rPr lang="en-US" sz="1400" dirty="0" err="1" smtClean="0"/>
              <a:t>სამართალდამცავი</a:t>
            </a:r>
            <a:r>
              <a:rPr lang="en-US" sz="1400" dirty="0" smtClean="0"/>
              <a:t> </a:t>
            </a:r>
            <a:r>
              <a:rPr lang="en-US" sz="1400" dirty="0" err="1" smtClean="0"/>
              <a:t>ორგანოების</a:t>
            </a:r>
            <a:r>
              <a:rPr lang="en-US" sz="1400" dirty="0" smtClean="0"/>
              <a:t> </a:t>
            </a:r>
            <a:r>
              <a:rPr lang="en-US" sz="1400" dirty="0" err="1" smtClean="0"/>
              <a:t>მიერ</a:t>
            </a:r>
            <a:r>
              <a:rPr lang="en-US" sz="1400" dirty="0" smtClean="0"/>
              <a:t>, </a:t>
            </a:r>
            <a:r>
              <a:rPr lang="en-US" sz="1400" dirty="0" err="1" smtClean="0"/>
              <a:t>ბრალდებულის</a:t>
            </a:r>
            <a:r>
              <a:rPr lang="en-US" sz="1400" dirty="0" smtClean="0"/>
              <a:t> </a:t>
            </a:r>
            <a:r>
              <a:rPr lang="en-US" sz="1400" dirty="0" err="1" smtClean="0"/>
              <a:t>სახით</a:t>
            </a:r>
            <a:r>
              <a:rPr lang="en-US" sz="1400" dirty="0" smtClean="0"/>
              <a:t> </a:t>
            </a:r>
            <a:r>
              <a:rPr lang="en-US" sz="1400" dirty="0" err="1" smtClean="0"/>
              <a:t>და</a:t>
            </a:r>
            <a:r>
              <a:rPr lang="en-US" sz="1400" dirty="0" smtClean="0"/>
              <a:t> </a:t>
            </a:r>
            <a:r>
              <a:rPr lang="en-US" sz="1400" dirty="0" err="1" smtClean="0"/>
              <a:t>ადმინისტრაციული</a:t>
            </a:r>
            <a:r>
              <a:rPr lang="en-US" sz="1400" dirty="0" smtClean="0"/>
              <a:t> </a:t>
            </a:r>
            <a:r>
              <a:rPr lang="en-US" sz="1400" dirty="0" err="1" smtClean="0"/>
              <a:t>წესით</a:t>
            </a:r>
            <a:r>
              <a:rPr lang="en-US" sz="1400" dirty="0" smtClean="0"/>
              <a:t> </a:t>
            </a:r>
            <a:r>
              <a:rPr lang="en-US" sz="1400" dirty="0" err="1" smtClean="0"/>
              <a:t>დაკავებული</a:t>
            </a:r>
            <a:r>
              <a:rPr lang="en-US" sz="1400" dirty="0" smtClean="0"/>
              <a:t> </a:t>
            </a:r>
            <a:r>
              <a:rPr lang="en-US" sz="1400" dirty="0" err="1" smtClean="0"/>
              <a:t>პირების</a:t>
            </a:r>
            <a:r>
              <a:rPr lang="en-US" sz="1400" dirty="0" smtClean="0"/>
              <a:t> </a:t>
            </a:r>
            <a:r>
              <a:rPr lang="en-US" sz="1400" dirty="0" err="1" smtClean="0"/>
              <a:t>მოსათავსებლად</a:t>
            </a:r>
            <a:r>
              <a:rPr lang="en-US" sz="1400" dirty="0" smtClean="0"/>
              <a:t>. </a:t>
            </a:r>
            <a:r>
              <a:rPr lang="ka-GE" sz="1400" dirty="0" smtClean="0"/>
              <a:t>ჩატარდა</a:t>
            </a:r>
            <a:r>
              <a:rPr lang="en-US" sz="1400" dirty="0" smtClean="0"/>
              <a:t> </a:t>
            </a:r>
            <a:r>
              <a:rPr lang="en-US" sz="1400" dirty="0" err="1" smtClean="0"/>
              <a:t>ფასადის</a:t>
            </a:r>
            <a:r>
              <a:rPr lang="en-US" sz="1400" dirty="0" smtClean="0"/>
              <a:t> </a:t>
            </a:r>
            <a:r>
              <a:rPr lang="en-US" sz="1400" dirty="0" err="1" smtClean="0"/>
              <a:t>რეაბილიტაცია</a:t>
            </a:r>
            <a:r>
              <a:rPr lang="en-US" sz="1400" dirty="0" smtClean="0"/>
              <a:t>, </a:t>
            </a:r>
            <a:r>
              <a:rPr lang="en-US" sz="1400" dirty="0" err="1" smtClean="0"/>
              <a:t>ეზოს</a:t>
            </a:r>
            <a:r>
              <a:rPr lang="en-US" sz="1400" dirty="0" smtClean="0"/>
              <a:t> </a:t>
            </a:r>
            <a:r>
              <a:rPr lang="en-US" sz="1400" dirty="0" err="1" smtClean="0"/>
              <a:t>მხარეს</a:t>
            </a:r>
            <a:r>
              <a:rPr lang="en-US" sz="1400" dirty="0" smtClean="0"/>
              <a:t> </a:t>
            </a:r>
            <a:r>
              <a:rPr lang="en-US" sz="1400" dirty="0" err="1" smtClean="0"/>
              <a:t>დაიგო</a:t>
            </a:r>
            <a:r>
              <a:rPr lang="en-US" sz="1400" dirty="0" smtClean="0"/>
              <a:t> </a:t>
            </a:r>
            <a:r>
              <a:rPr lang="en-US" sz="1400" dirty="0" err="1" smtClean="0"/>
              <a:t>ბეტონის</a:t>
            </a:r>
            <a:r>
              <a:rPr lang="en-US" sz="1400" dirty="0" smtClean="0"/>
              <a:t> </a:t>
            </a:r>
            <a:r>
              <a:rPr lang="en-US" sz="1400" dirty="0" err="1" smtClean="0"/>
              <a:t>საფარი</a:t>
            </a:r>
            <a:r>
              <a:rPr lang="en-US" sz="1400" dirty="0" smtClean="0"/>
              <a:t>.</a:t>
            </a:r>
          </a:p>
          <a:p>
            <a:pPr algn="just"/>
            <a:r>
              <a:rPr lang="en-US" sz="1400" dirty="0" err="1" smtClean="0"/>
              <a:t>შენობაში</a:t>
            </a:r>
            <a:r>
              <a:rPr lang="en-US" sz="1400" dirty="0" smtClean="0"/>
              <a:t> </a:t>
            </a:r>
            <a:r>
              <a:rPr lang="en-US" sz="1400" dirty="0" err="1" smtClean="0"/>
              <a:t>გათვალისწინებულია</a:t>
            </a:r>
            <a:r>
              <a:rPr lang="en-US" sz="1400" dirty="0" smtClean="0"/>
              <a:t> </a:t>
            </a:r>
            <a:r>
              <a:rPr lang="en-US" sz="1400" dirty="0" err="1" smtClean="0"/>
              <a:t>ხანძრის</a:t>
            </a:r>
            <a:r>
              <a:rPr lang="en-US" sz="1400" dirty="0" smtClean="0"/>
              <a:t> </a:t>
            </a:r>
            <a:r>
              <a:rPr lang="en-US" sz="1400" dirty="0" err="1" smtClean="0"/>
              <a:t>აღმოჩენის</a:t>
            </a:r>
            <a:r>
              <a:rPr lang="en-US" sz="1400" dirty="0" smtClean="0"/>
              <a:t> </a:t>
            </a:r>
            <a:r>
              <a:rPr lang="en-US" sz="1400" dirty="0" err="1" smtClean="0"/>
              <a:t>ავტომატური</a:t>
            </a:r>
            <a:r>
              <a:rPr lang="en-US" sz="1400" dirty="0" smtClean="0"/>
              <a:t> </a:t>
            </a:r>
            <a:r>
              <a:rPr lang="en-US" sz="1400" dirty="0" err="1" smtClean="0"/>
              <a:t>სისტემა</a:t>
            </a:r>
            <a:r>
              <a:rPr lang="en-US" sz="1400" dirty="0" smtClean="0"/>
              <a:t> (</a:t>
            </a:r>
            <a:r>
              <a:rPr lang="en-US" sz="1400" dirty="0" err="1" smtClean="0"/>
              <a:t>სიგნალიზაცია</a:t>
            </a:r>
            <a:r>
              <a:rPr lang="en-US" sz="1400" dirty="0" smtClean="0"/>
              <a:t>), </a:t>
            </a:r>
            <a:r>
              <a:rPr lang="en-US" sz="1400" dirty="0" err="1" smtClean="0"/>
              <a:t>რაც</a:t>
            </a:r>
            <a:r>
              <a:rPr lang="en-US" sz="1400" dirty="0" smtClean="0"/>
              <a:t> </a:t>
            </a:r>
            <a:r>
              <a:rPr lang="en-US" sz="1400" dirty="0" err="1" smtClean="0"/>
              <a:t>მოიცავს</a:t>
            </a:r>
            <a:r>
              <a:rPr lang="en-US" sz="1400" dirty="0" smtClean="0"/>
              <a:t>: </a:t>
            </a:r>
            <a:r>
              <a:rPr lang="en-US" sz="1400" dirty="0" err="1" smtClean="0"/>
              <a:t>სახანძრო</a:t>
            </a:r>
            <a:r>
              <a:rPr lang="en-US" sz="1400" dirty="0" smtClean="0"/>
              <a:t>, </a:t>
            </a:r>
            <a:r>
              <a:rPr lang="en-US" sz="1400" dirty="0" err="1" smtClean="0"/>
              <a:t>საგანგაშო</a:t>
            </a:r>
            <a:r>
              <a:rPr lang="en-US" sz="1400" dirty="0" smtClean="0"/>
              <a:t>, </a:t>
            </a:r>
            <a:r>
              <a:rPr lang="en-US" sz="1400" dirty="0" err="1" smtClean="0"/>
              <a:t>ავარიული</a:t>
            </a:r>
            <a:r>
              <a:rPr lang="en-US" sz="1400" dirty="0" smtClean="0"/>
              <a:t> </a:t>
            </a:r>
            <a:r>
              <a:rPr lang="en-US" sz="1400" dirty="0" err="1" smtClean="0"/>
              <a:t>განათების</a:t>
            </a:r>
            <a:r>
              <a:rPr lang="en-US" sz="1400" dirty="0" smtClean="0"/>
              <a:t> </a:t>
            </a:r>
            <a:r>
              <a:rPr lang="en-US" sz="1400" dirty="0" err="1" smtClean="0"/>
              <a:t>და</a:t>
            </a:r>
            <a:r>
              <a:rPr lang="en-US" sz="1400" dirty="0" smtClean="0"/>
              <a:t> </a:t>
            </a:r>
            <a:r>
              <a:rPr lang="en-US" sz="1400" dirty="0" err="1" smtClean="0"/>
              <a:t>გარე</a:t>
            </a:r>
            <a:r>
              <a:rPr lang="en-US" sz="1400" dirty="0" smtClean="0"/>
              <a:t> </a:t>
            </a:r>
            <a:r>
              <a:rPr lang="en-US" sz="1400" dirty="0" err="1" smtClean="0"/>
              <a:t>ჰიდრანტის</a:t>
            </a:r>
            <a:r>
              <a:rPr lang="en-US" sz="1400" dirty="0" smtClean="0"/>
              <a:t> </a:t>
            </a:r>
            <a:r>
              <a:rPr lang="en-US" sz="1400" dirty="0" err="1" smtClean="0"/>
              <a:t>სისტემას</a:t>
            </a:r>
            <a:r>
              <a:rPr lang="en-US" sz="1400" dirty="0" smtClean="0"/>
              <a:t>. </a:t>
            </a:r>
            <a:r>
              <a:rPr lang="en-US" sz="1400" dirty="0" err="1" smtClean="0"/>
              <a:t>შენობა</a:t>
            </a:r>
            <a:r>
              <a:rPr lang="en-US" sz="1400" dirty="0" smtClean="0"/>
              <a:t> </a:t>
            </a:r>
            <a:r>
              <a:rPr lang="en-US" sz="1400" dirty="0" err="1" smtClean="0"/>
              <a:t>აღიჭურვება</a:t>
            </a:r>
            <a:r>
              <a:rPr lang="en-US" sz="1400" dirty="0" smtClean="0"/>
              <a:t>, </a:t>
            </a:r>
            <a:r>
              <a:rPr lang="en-US" sz="1400" dirty="0" err="1" smtClean="0"/>
              <a:t>არა</a:t>
            </a:r>
            <a:r>
              <a:rPr lang="en-US" sz="1400" dirty="0" smtClean="0"/>
              <a:t> </a:t>
            </a:r>
            <a:r>
              <a:rPr lang="en-US" sz="1400" dirty="0" err="1" smtClean="0"/>
              <a:t>მხოლოდ</a:t>
            </a:r>
            <a:r>
              <a:rPr lang="en-US" sz="1400" dirty="0" smtClean="0"/>
              <a:t> </a:t>
            </a:r>
            <a:r>
              <a:rPr lang="en-US" sz="1400" dirty="0" err="1" smtClean="0"/>
              <a:t>თანამედროვე</a:t>
            </a:r>
            <a:r>
              <a:rPr lang="en-US" sz="1400" dirty="0" smtClean="0"/>
              <a:t> </a:t>
            </a:r>
            <a:r>
              <a:rPr lang="en-US" sz="1400" dirty="0" err="1" smtClean="0"/>
              <a:t>სტანდარტების</a:t>
            </a:r>
            <a:r>
              <a:rPr lang="en-US" sz="1400" dirty="0" smtClean="0"/>
              <a:t> </a:t>
            </a:r>
            <a:r>
              <a:rPr lang="en-US" sz="1400" dirty="0" err="1" smtClean="0"/>
              <a:t>მაღალტექნოლოგიური</a:t>
            </a:r>
            <a:r>
              <a:rPr lang="en-US" sz="1400" dirty="0" smtClean="0"/>
              <a:t> </a:t>
            </a:r>
            <a:r>
              <a:rPr lang="en-US" sz="1400" dirty="0" err="1" smtClean="0"/>
              <a:t>სახანძრო</a:t>
            </a:r>
            <a:r>
              <a:rPr lang="en-US" sz="1400" dirty="0" smtClean="0"/>
              <a:t> </a:t>
            </a:r>
            <a:r>
              <a:rPr lang="en-US" sz="1400" dirty="0" err="1" smtClean="0"/>
              <a:t>მოწყობილობებით</a:t>
            </a:r>
            <a:r>
              <a:rPr lang="en-US" sz="1400" dirty="0" smtClean="0"/>
              <a:t>, </a:t>
            </a:r>
            <a:r>
              <a:rPr lang="en-US" sz="1400" dirty="0" err="1" smtClean="0"/>
              <a:t>ასევე</a:t>
            </a:r>
            <a:r>
              <a:rPr lang="en-US" sz="1400" dirty="0" smtClean="0"/>
              <a:t> </a:t>
            </a:r>
            <a:r>
              <a:rPr lang="en-US" sz="1400" dirty="0" err="1" smtClean="0"/>
              <a:t>სახანძრო</a:t>
            </a:r>
            <a:r>
              <a:rPr lang="en-US" sz="1400" dirty="0" smtClean="0"/>
              <a:t> </a:t>
            </a:r>
            <a:r>
              <a:rPr lang="en-US" sz="1400" dirty="0" err="1" smtClean="0"/>
              <a:t>სტენდებით</a:t>
            </a:r>
            <a:r>
              <a:rPr lang="en-US" sz="1400" dirty="0" smtClean="0"/>
              <a:t>, </a:t>
            </a:r>
            <a:r>
              <a:rPr lang="en-US" sz="1400" dirty="0" err="1" smtClean="0"/>
              <a:t>საევაკუაციო</a:t>
            </a:r>
            <a:r>
              <a:rPr lang="en-US" sz="1400" dirty="0" smtClean="0"/>
              <a:t> </a:t>
            </a:r>
            <a:r>
              <a:rPr lang="en-US" sz="1400" dirty="0" err="1" smtClean="0"/>
              <a:t>გეგმებით</a:t>
            </a:r>
            <a:r>
              <a:rPr lang="en-US" sz="1400" dirty="0" smtClean="0"/>
              <a:t> </a:t>
            </a:r>
            <a:r>
              <a:rPr lang="en-US" sz="1400" dirty="0" err="1" smtClean="0"/>
              <a:t>და</a:t>
            </a:r>
            <a:r>
              <a:rPr lang="en-US" sz="1400" dirty="0" smtClean="0"/>
              <a:t> </a:t>
            </a:r>
            <a:r>
              <a:rPr lang="en-US" sz="1400" dirty="0" err="1" smtClean="0"/>
              <a:t>პირველადი</a:t>
            </a:r>
            <a:r>
              <a:rPr lang="en-US" sz="1400" dirty="0" smtClean="0"/>
              <a:t> </a:t>
            </a:r>
            <a:r>
              <a:rPr lang="en-US" sz="1400" dirty="0" err="1" smtClean="0"/>
              <a:t>ქრობის</a:t>
            </a:r>
            <a:r>
              <a:rPr lang="en-US" sz="1400" dirty="0" smtClean="0"/>
              <a:t> </a:t>
            </a:r>
            <a:r>
              <a:rPr lang="en-US" sz="1400" dirty="0" err="1" smtClean="0"/>
              <a:t>საშუალებებით</a:t>
            </a:r>
            <a:r>
              <a:rPr lang="en-US" sz="1400" dirty="0" smtClean="0"/>
              <a:t>. </a:t>
            </a:r>
            <a:r>
              <a:rPr lang="en-US" sz="1400" dirty="0" err="1" smtClean="0"/>
              <a:t>კვამლის</a:t>
            </a:r>
            <a:r>
              <a:rPr lang="en-US" sz="1400" dirty="0" smtClean="0"/>
              <a:t>, </a:t>
            </a:r>
            <a:r>
              <a:rPr lang="en-US" sz="1400" dirty="0" err="1" smtClean="0"/>
              <a:t>კომბინირებული</a:t>
            </a:r>
            <a:r>
              <a:rPr lang="en-US" sz="1400" dirty="0" smtClean="0"/>
              <a:t>, </a:t>
            </a:r>
            <a:r>
              <a:rPr lang="en-US" sz="1400" dirty="0" err="1" smtClean="0"/>
              <a:t>მხუთავი</a:t>
            </a:r>
            <a:r>
              <a:rPr lang="en-US" sz="1400" dirty="0" smtClean="0"/>
              <a:t> </a:t>
            </a:r>
            <a:r>
              <a:rPr lang="en-US" sz="1400" dirty="0" err="1" smtClean="0"/>
              <a:t>გაზის</a:t>
            </a:r>
            <a:r>
              <a:rPr lang="en-US" sz="1400" dirty="0" smtClean="0"/>
              <a:t> </a:t>
            </a:r>
            <a:r>
              <a:rPr lang="en-US" sz="1400" dirty="0" err="1" smtClean="0"/>
              <a:t>და</a:t>
            </a:r>
            <a:r>
              <a:rPr lang="en-US" sz="1400" dirty="0" smtClean="0"/>
              <a:t> </a:t>
            </a:r>
            <a:r>
              <a:rPr lang="en-US" sz="1400" dirty="0" err="1" smtClean="0"/>
              <a:t>ბუნებრივი</a:t>
            </a:r>
            <a:r>
              <a:rPr lang="en-US" sz="1400" dirty="0" smtClean="0"/>
              <a:t> </a:t>
            </a:r>
            <a:r>
              <a:rPr lang="en-US" sz="1400" dirty="0" err="1" smtClean="0"/>
              <a:t>აირის</a:t>
            </a:r>
            <a:r>
              <a:rPr lang="en-US" sz="1400" dirty="0" smtClean="0"/>
              <a:t> </a:t>
            </a:r>
            <a:r>
              <a:rPr lang="en-US" sz="1400" dirty="0" err="1" smtClean="0"/>
              <a:t>ავტომატური</a:t>
            </a:r>
            <a:r>
              <a:rPr lang="en-US" sz="1400" dirty="0" smtClean="0"/>
              <a:t> </a:t>
            </a:r>
            <a:r>
              <a:rPr lang="en-US" sz="1400" dirty="0" err="1" smtClean="0"/>
              <a:t>დამისამართების</a:t>
            </a:r>
            <a:r>
              <a:rPr lang="en-US" sz="1400" dirty="0" smtClean="0"/>
              <a:t> </a:t>
            </a:r>
            <a:r>
              <a:rPr lang="en-US" sz="1400" dirty="0" err="1" smtClean="0"/>
              <a:t>მგრძნობიარე</a:t>
            </a:r>
            <a:r>
              <a:rPr lang="en-US" sz="1400" dirty="0" smtClean="0"/>
              <a:t> </a:t>
            </a:r>
            <a:r>
              <a:rPr lang="en-US" sz="1400" dirty="0" err="1" smtClean="0"/>
              <a:t>დეტექტორები</a:t>
            </a:r>
            <a:r>
              <a:rPr lang="en-US" sz="1400" dirty="0" smtClean="0"/>
              <a:t> </a:t>
            </a:r>
            <a:r>
              <a:rPr lang="en-US" sz="1400" dirty="0" err="1" smtClean="0"/>
              <a:t>დამონტაჟდა</a:t>
            </a:r>
            <a:r>
              <a:rPr lang="en-US" sz="1400" dirty="0" smtClean="0"/>
              <a:t> </a:t>
            </a:r>
            <a:r>
              <a:rPr lang="en-US" sz="1400" dirty="0" err="1" smtClean="0"/>
              <a:t>მთელს</a:t>
            </a:r>
            <a:r>
              <a:rPr lang="en-US" sz="1400" dirty="0" smtClean="0"/>
              <a:t> </a:t>
            </a:r>
            <a:r>
              <a:rPr lang="en-US" sz="1400" dirty="0" err="1" smtClean="0"/>
              <a:t>შენობაში</a:t>
            </a:r>
            <a:r>
              <a:rPr lang="en-US" sz="1400" dirty="0" smtClean="0"/>
              <a:t>, </a:t>
            </a:r>
            <a:r>
              <a:rPr lang="en-US" sz="1400" dirty="0" err="1" smtClean="0"/>
              <a:t>რომლებიც</a:t>
            </a:r>
            <a:r>
              <a:rPr lang="en-US" sz="1400" dirty="0" smtClean="0"/>
              <a:t> </a:t>
            </a:r>
            <a:r>
              <a:rPr lang="en-US" sz="1400" dirty="0" err="1" smtClean="0"/>
              <a:t>ამოქმედდება</a:t>
            </a:r>
            <a:r>
              <a:rPr lang="en-US" sz="1400" dirty="0" smtClean="0"/>
              <a:t> </a:t>
            </a:r>
            <a:r>
              <a:rPr lang="en-US" sz="1400" dirty="0" err="1" smtClean="0"/>
              <a:t>კვამლის</a:t>
            </a:r>
            <a:r>
              <a:rPr lang="en-US" sz="1400" dirty="0" smtClean="0"/>
              <a:t>, </a:t>
            </a:r>
            <a:r>
              <a:rPr lang="en-US" sz="1400" dirty="0" err="1" smtClean="0"/>
              <a:t>მაღალი</a:t>
            </a:r>
            <a:r>
              <a:rPr lang="en-US" sz="1400" dirty="0" smtClean="0"/>
              <a:t> </a:t>
            </a:r>
            <a:r>
              <a:rPr lang="en-US" sz="1400" dirty="0" err="1" smtClean="0"/>
              <a:t>ტემპერატურის</a:t>
            </a:r>
            <a:r>
              <a:rPr lang="en-US" sz="1400" dirty="0" smtClean="0"/>
              <a:t>, </a:t>
            </a:r>
            <a:r>
              <a:rPr lang="en-US" sz="1400" dirty="0" err="1" smtClean="0"/>
              <a:t>გაზის</a:t>
            </a:r>
            <a:r>
              <a:rPr lang="en-US" sz="1400" dirty="0" smtClean="0"/>
              <a:t> </a:t>
            </a:r>
            <a:r>
              <a:rPr lang="en-US" sz="1400" dirty="0" err="1" smtClean="0"/>
              <a:t>და</a:t>
            </a:r>
            <a:r>
              <a:rPr lang="en-US" sz="1400" dirty="0" smtClean="0"/>
              <a:t> </a:t>
            </a:r>
            <a:r>
              <a:rPr lang="en-US" sz="1400" dirty="0" err="1" smtClean="0"/>
              <a:t>მხუთავი</a:t>
            </a:r>
            <a:r>
              <a:rPr lang="en-US" sz="1400" dirty="0" smtClean="0"/>
              <a:t> </a:t>
            </a:r>
            <a:r>
              <a:rPr lang="en-US" sz="1400" dirty="0" err="1" smtClean="0"/>
              <a:t>აირის</a:t>
            </a:r>
            <a:r>
              <a:rPr lang="en-US" sz="1400" dirty="0" smtClean="0"/>
              <a:t> </a:t>
            </a:r>
            <a:r>
              <a:rPr lang="en-US" sz="1400" dirty="0" err="1" smtClean="0"/>
              <a:t>დაფიქსირების</a:t>
            </a:r>
            <a:r>
              <a:rPr lang="en-US" sz="1400" dirty="0" smtClean="0"/>
              <a:t> </a:t>
            </a:r>
            <a:r>
              <a:rPr lang="en-US" sz="1400" dirty="0" err="1" smtClean="0"/>
              <a:t>დროს</a:t>
            </a:r>
            <a:r>
              <a:rPr lang="en-US" sz="1400" dirty="0" smtClean="0"/>
              <a:t>. </a:t>
            </a:r>
            <a:r>
              <a:rPr lang="en-US" sz="1400" dirty="0" err="1" smtClean="0"/>
              <a:t>სიგნალიზაციის</a:t>
            </a:r>
            <a:r>
              <a:rPr lang="en-US" sz="1400" dirty="0" smtClean="0"/>
              <a:t> </a:t>
            </a:r>
            <a:r>
              <a:rPr lang="en-US" sz="1400" dirty="0" err="1" smtClean="0"/>
              <a:t>ამოქმედების</a:t>
            </a:r>
            <a:r>
              <a:rPr lang="en-US" sz="1400" dirty="0" smtClean="0"/>
              <a:t> </a:t>
            </a:r>
            <a:r>
              <a:rPr lang="en-US" sz="1400" dirty="0" err="1" smtClean="0"/>
              <a:t>შემთხვევაში</a:t>
            </a:r>
            <a:r>
              <a:rPr lang="en-US" sz="1400" dirty="0" smtClean="0"/>
              <a:t> </a:t>
            </a:r>
            <a:r>
              <a:rPr lang="en-US" sz="1400" dirty="0" err="1" smtClean="0"/>
              <a:t>კი</a:t>
            </a:r>
            <a:r>
              <a:rPr lang="en-US" sz="1400" dirty="0" smtClean="0"/>
              <a:t>, </a:t>
            </a:r>
            <a:r>
              <a:rPr lang="en-US" sz="1400" dirty="0" err="1" smtClean="0"/>
              <a:t>სისტემა</a:t>
            </a:r>
            <a:r>
              <a:rPr lang="en-US" sz="1400" dirty="0" smtClean="0"/>
              <a:t> </a:t>
            </a:r>
            <a:r>
              <a:rPr lang="en-US" sz="1400" dirty="0" err="1" smtClean="0"/>
              <a:t>ავტომატურად</a:t>
            </a:r>
            <a:r>
              <a:rPr lang="en-US" sz="1400" dirty="0" smtClean="0"/>
              <a:t> </a:t>
            </a:r>
            <a:r>
              <a:rPr lang="en-US" sz="1400" dirty="0" err="1" smtClean="0"/>
              <a:t>უზრუნველყოფს</a:t>
            </a:r>
            <a:r>
              <a:rPr lang="en-US" sz="1400" dirty="0" smtClean="0"/>
              <a:t> </a:t>
            </a:r>
            <a:r>
              <a:rPr lang="en-US" sz="1400" dirty="0" err="1" smtClean="0"/>
              <a:t>შენობაში</a:t>
            </a:r>
            <a:r>
              <a:rPr lang="en-US" sz="1400" dirty="0" smtClean="0"/>
              <a:t> </a:t>
            </a:r>
            <a:r>
              <a:rPr lang="en-US" sz="1400" dirty="0" err="1" smtClean="0"/>
              <a:t>ელექტროენერგიის</a:t>
            </a:r>
            <a:r>
              <a:rPr lang="en-US" sz="1400" dirty="0" smtClean="0"/>
              <a:t> </a:t>
            </a:r>
            <a:r>
              <a:rPr lang="en-US" sz="1400" dirty="0" err="1" smtClean="0"/>
              <a:t>გათიშვას</a:t>
            </a:r>
            <a:r>
              <a:rPr lang="en-US" sz="1400" dirty="0" smtClean="0"/>
              <a:t>. </a:t>
            </a:r>
            <a:r>
              <a:rPr lang="en-US" sz="1400" dirty="0" err="1" smtClean="0"/>
              <a:t>განგაშის</a:t>
            </a:r>
            <a:r>
              <a:rPr lang="en-US" sz="1400" dirty="0" smtClean="0"/>
              <a:t> </a:t>
            </a:r>
            <a:r>
              <a:rPr lang="en-US" sz="1400" dirty="0" err="1" smtClean="0"/>
              <a:t>შესახებ</a:t>
            </a:r>
            <a:r>
              <a:rPr lang="en-US" sz="1400" dirty="0" smtClean="0"/>
              <a:t> </a:t>
            </a:r>
            <a:r>
              <a:rPr lang="en-US" sz="1400" dirty="0" err="1" smtClean="0"/>
              <a:t>ხმოვანი</a:t>
            </a:r>
            <a:r>
              <a:rPr lang="en-US" sz="1400" dirty="0" smtClean="0"/>
              <a:t> </a:t>
            </a:r>
            <a:r>
              <a:rPr lang="en-US" sz="1400" dirty="0" err="1" smtClean="0"/>
              <a:t>და</a:t>
            </a:r>
            <a:r>
              <a:rPr lang="en-US" sz="1400" dirty="0" smtClean="0"/>
              <a:t> SMS </a:t>
            </a:r>
            <a:r>
              <a:rPr lang="en-US" sz="1400" dirty="0" err="1" smtClean="0"/>
              <a:t>შეტყობინება</a:t>
            </a:r>
            <a:r>
              <a:rPr lang="en-US" sz="1400" dirty="0" smtClean="0"/>
              <a:t>, </a:t>
            </a:r>
            <a:r>
              <a:rPr lang="en-US" sz="1400" dirty="0" err="1" smtClean="0"/>
              <a:t>სპეციალური</a:t>
            </a:r>
            <a:r>
              <a:rPr lang="en-US" sz="1400" dirty="0" smtClean="0"/>
              <a:t> </a:t>
            </a:r>
            <a:r>
              <a:rPr lang="en-US" sz="1400" dirty="0" err="1" smtClean="0"/>
              <a:t>მოწყობილობის</a:t>
            </a:r>
            <a:r>
              <a:rPr lang="en-US" sz="1400" dirty="0" smtClean="0"/>
              <a:t> </a:t>
            </a:r>
            <a:r>
              <a:rPr lang="en-US" sz="1400" dirty="0" err="1" smtClean="0"/>
              <a:t>მეშვეობით</a:t>
            </a:r>
            <a:r>
              <a:rPr lang="en-US" sz="1400" dirty="0" smtClean="0"/>
              <a:t> </a:t>
            </a:r>
            <a:r>
              <a:rPr lang="ka-GE" sz="1400" dirty="0" err="1" smtClean="0"/>
              <a:t>ეგზვანებათ</a:t>
            </a:r>
            <a:r>
              <a:rPr lang="en-US" sz="1400" dirty="0" smtClean="0"/>
              <a:t> </a:t>
            </a:r>
            <a:r>
              <a:rPr lang="en-US" sz="1400" dirty="0" err="1" smtClean="0"/>
              <a:t>სასამართლოს</a:t>
            </a:r>
            <a:r>
              <a:rPr lang="en-US" sz="1400" dirty="0" smtClean="0"/>
              <a:t> </a:t>
            </a:r>
            <a:r>
              <a:rPr lang="en-US" sz="1400" dirty="0" err="1" smtClean="0"/>
              <a:t>წარმომადგენლებს</a:t>
            </a:r>
            <a:r>
              <a:rPr lang="en-US" sz="1400" dirty="0" smtClean="0"/>
              <a:t>. </a:t>
            </a:r>
            <a:r>
              <a:rPr lang="en-US" sz="1400" dirty="0" err="1" smtClean="0"/>
              <a:t>მთელს</a:t>
            </a:r>
            <a:r>
              <a:rPr lang="en-US" sz="1400" dirty="0" smtClean="0"/>
              <a:t> </a:t>
            </a:r>
            <a:r>
              <a:rPr lang="en-US" sz="1400" dirty="0" err="1" smtClean="0"/>
              <a:t>შენობაში</a:t>
            </a:r>
            <a:r>
              <a:rPr lang="en-US" sz="1400" dirty="0" smtClean="0"/>
              <a:t> </a:t>
            </a:r>
            <a:r>
              <a:rPr lang="en-US" sz="1400" dirty="0" err="1" smtClean="0"/>
              <a:t>დამონტაჟდა</a:t>
            </a:r>
            <a:r>
              <a:rPr lang="en-US" sz="1400" dirty="0" smtClean="0"/>
              <a:t> </a:t>
            </a:r>
            <a:r>
              <a:rPr lang="en-US" sz="1400" dirty="0" err="1" smtClean="0"/>
              <a:t>ავარიული</a:t>
            </a:r>
            <a:r>
              <a:rPr lang="en-US" sz="1400" dirty="0" smtClean="0"/>
              <a:t> </a:t>
            </a:r>
            <a:r>
              <a:rPr lang="en-US" sz="1400" dirty="0" err="1" smtClean="0"/>
              <a:t>განათების</a:t>
            </a:r>
            <a:r>
              <a:rPr lang="en-US" sz="1400" dirty="0" smtClean="0"/>
              <a:t> </a:t>
            </a:r>
            <a:r>
              <a:rPr lang="en-US" sz="1400" dirty="0" err="1" smtClean="0"/>
              <a:t>სისტემა</a:t>
            </a:r>
            <a:r>
              <a:rPr lang="en-US" sz="1400" dirty="0" smtClean="0"/>
              <a:t>, </a:t>
            </a:r>
            <a:r>
              <a:rPr lang="en-US" sz="1400" dirty="0" err="1" smtClean="0"/>
              <a:t>რომელიც</a:t>
            </a:r>
            <a:r>
              <a:rPr lang="en-US" sz="1400" dirty="0" smtClean="0"/>
              <a:t> </a:t>
            </a:r>
            <a:r>
              <a:rPr lang="en-US" sz="1400" dirty="0" err="1" smtClean="0"/>
              <a:t>ემსახურება</a:t>
            </a:r>
            <a:r>
              <a:rPr lang="en-US" sz="1400" dirty="0" smtClean="0"/>
              <a:t> </a:t>
            </a:r>
            <a:r>
              <a:rPr lang="en-US" sz="1400" dirty="0" err="1" smtClean="0"/>
              <a:t>ხანძრის</a:t>
            </a:r>
            <a:r>
              <a:rPr lang="en-US" sz="1400" dirty="0" smtClean="0"/>
              <a:t> </a:t>
            </a:r>
            <a:r>
              <a:rPr lang="en-US" sz="1400" dirty="0" err="1" smtClean="0"/>
              <a:t>ან</a:t>
            </a:r>
            <a:r>
              <a:rPr lang="en-US" sz="1400" dirty="0" smtClean="0"/>
              <a:t> </a:t>
            </a:r>
            <a:r>
              <a:rPr lang="en-US" sz="1400" dirty="0" err="1" smtClean="0"/>
              <a:t>საგანგებო</a:t>
            </a:r>
            <a:r>
              <a:rPr lang="en-US" sz="1400" dirty="0" smtClean="0"/>
              <a:t> </a:t>
            </a:r>
            <a:r>
              <a:rPr lang="en-US" sz="1400" dirty="0" err="1" smtClean="0"/>
              <a:t>მდგომარეობის</a:t>
            </a:r>
            <a:r>
              <a:rPr lang="en-US" sz="1400" dirty="0" smtClean="0"/>
              <a:t> </a:t>
            </a:r>
            <a:r>
              <a:rPr lang="en-US" sz="1400" dirty="0" err="1" smtClean="0"/>
              <a:t>შემთხვევაში</a:t>
            </a:r>
            <a:r>
              <a:rPr lang="en-US" sz="1400" dirty="0" smtClean="0"/>
              <a:t>, </a:t>
            </a:r>
            <a:r>
              <a:rPr lang="en-US" sz="1400" dirty="0" err="1" smtClean="0"/>
              <a:t>ხალხის</a:t>
            </a:r>
            <a:r>
              <a:rPr lang="en-US" sz="1400" dirty="0" smtClean="0"/>
              <a:t> </a:t>
            </a:r>
            <a:r>
              <a:rPr lang="en-US" sz="1400" dirty="0" err="1" smtClean="0"/>
              <a:t>სწრაფ</a:t>
            </a:r>
            <a:r>
              <a:rPr lang="en-US" sz="1400" dirty="0" smtClean="0"/>
              <a:t> </a:t>
            </a:r>
            <a:r>
              <a:rPr lang="en-US" sz="1400" dirty="0" err="1" smtClean="0"/>
              <a:t>და</a:t>
            </a:r>
            <a:r>
              <a:rPr lang="en-US" sz="1400" dirty="0" smtClean="0"/>
              <a:t> </a:t>
            </a:r>
            <a:r>
              <a:rPr lang="en-US" sz="1400" dirty="0" err="1" smtClean="0"/>
              <a:t>ეფექტურ</a:t>
            </a:r>
            <a:r>
              <a:rPr lang="en-US" sz="1400" dirty="0" smtClean="0"/>
              <a:t> </a:t>
            </a:r>
            <a:r>
              <a:rPr lang="en-US" sz="1400" dirty="0" err="1" smtClean="0"/>
              <a:t>ევაკუაციას</a:t>
            </a:r>
            <a:r>
              <a:rPr lang="en-US" sz="1400" dirty="0" smtClean="0"/>
              <a:t>. </a:t>
            </a:r>
          </a:p>
          <a:p>
            <a:pPr algn="just"/>
            <a:r>
              <a:rPr lang="en-US" sz="1400" dirty="0" err="1" smtClean="0"/>
              <a:t>სასამართლოს</a:t>
            </a:r>
            <a:r>
              <a:rPr lang="en-US" sz="1400" dirty="0" smtClean="0"/>
              <a:t> </a:t>
            </a:r>
            <a:r>
              <a:rPr lang="en-US" sz="1400" dirty="0" err="1" smtClean="0"/>
              <a:t>შენობაში</a:t>
            </a:r>
            <a:r>
              <a:rPr lang="en-US" sz="1400" dirty="0" smtClean="0"/>
              <a:t>, </a:t>
            </a:r>
            <a:r>
              <a:rPr lang="ka-GE" sz="1400" dirty="0" smtClean="0"/>
              <a:t>ასევე დეპარტამენტის მიერ </a:t>
            </a:r>
            <a:r>
              <a:rPr lang="en-US" sz="1400" dirty="0" err="1" smtClean="0"/>
              <a:t>აღ</a:t>
            </a:r>
            <a:r>
              <a:rPr lang="ka-GE" sz="1400" dirty="0" smtClean="0"/>
              <a:t>ი</a:t>
            </a:r>
            <a:r>
              <a:rPr lang="en-US" sz="1400" dirty="0" err="1" smtClean="0"/>
              <a:t>ჭურვ</a:t>
            </a:r>
            <a:r>
              <a:rPr lang="ka-GE" sz="1400" dirty="0" smtClean="0"/>
              <a:t>ა</a:t>
            </a:r>
            <a:r>
              <a:rPr lang="en-US" sz="1400" dirty="0" smtClean="0"/>
              <a:t> </a:t>
            </a:r>
            <a:r>
              <a:rPr lang="en-US" sz="1400" dirty="0" err="1" smtClean="0"/>
              <a:t>შესაბამისი</a:t>
            </a:r>
            <a:r>
              <a:rPr lang="en-US" sz="1400" dirty="0" smtClean="0"/>
              <a:t> </a:t>
            </a:r>
            <a:r>
              <a:rPr lang="en-US" sz="1400" dirty="0" err="1" smtClean="0"/>
              <a:t>ავეჯით</a:t>
            </a:r>
            <a:r>
              <a:rPr lang="en-US" sz="1400" dirty="0" smtClean="0"/>
              <a:t> </a:t>
            </a:r>
            <a:r>
              <a:rPr lang="en-US" sz="1400" dirty="0" err="1" smtClean="0"/>
              <a:t>და</a:t>
            </a:r>
            <a:r>
              <a:rPr lang="en-US" sz="1400" dirty="0" smtClean="0"/>
              <a:t> </a:t>
            </a:r>
            <a:r>
              <a:rPr lang="en-US" sz="1400" dirty="0" err="1" smtClean="0"/>
              <a:t>ინვენტარით</a:t>
            </a:r>
            <a:r>
              <a:rPr lang="en-US" dirty="0" smtClean="0"/>
              <a:t>.</a:t>
            </a:r>
            <a:endParaRPr lang="ka-GE" dirty="0" smtClean="0"/>
          </a:p>
          <a:p>
            <a:pPr algn="just"/>
            <a:endParaRPr lang="ka-GE" dirty="0" smtClean="0"/>
          </a:p>
          <a:p>
            <a:pPr algn="just"/>
            <a:endParaRPr lang="ka-GE" dirty="0" smtClean="0"/>
          </a:p>
          <a:p>
            <a:pPr algn="just"/>
            <a:endParaRPr lang="ka-GE" dirty="0" smtClean="0"/>
          </a:p>
          <a:p>
            <a:pPr algn="just"/>
            <a:endParaRPr lang="en-US" dirty="0" smtClean="0"/>
          </a:p>
        </p:txBody>
      </p:sp>
      <p:sp>
        <p:nvSpPr>
          <p:cNvPr id="7" name="სათაური 6"/>
          <p:cNvSpPr>
            <a:spLocks noGrp="1"/>
          </p:cNvSpPr>
          <p:nvPr>
            <p:ph type="title"/>
          </p:nvPr>
        </p:nvSpPr>
        <p:spPr/>
        <p:txBody>
          <a:bodyPr>
            <a:noAutofit/>
          </a:bodyPr>
          <a:lstStyle/>
          <a:p>
            <a:pPr algn="ctr"/>
            <a:r>
              <a:rPr lang="ka-GE" sz="2800" dirty="0" smtClean="0"/>
              <a:t>2021 წელში სენაკის რაიონულ სასამართლოში ჩატარებული სარემონტო სამუშაოები</a:t>
            </a:r>
            <a:endParaRPr lang="en-US"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p:txBody>
          <a:bodyPr>
            <a:noAutofit/>
          </a:bodyPr>
          <a:lstStyle/>
          <a:p>
            <a:pPr algn="ctr"/>
            <a:r>
              <a:rPr lang="ka-GE" sz="2800" dirty="0" smtClean="0"/>
              <a:t>სენაკის რაიონული სასამართლოს შენობა სარემონტო სამუშაოების შემდეგ</a:t>
            </a:r>
            <a:endParaRPr lang="en-US" sz="2800" dirty="0"/>
          </a:p>
        </p:txBody>
      </p:sp>
      <p:pic>
        <p:nvPicPr>
          <p:cNvPr id="6" name="შიგთავსის ჩანაცვლების ველი 5" descr="244630508_1942498585925085_5485807736975083579_n.jpg"/>
          <p:cNvPicPr>
            <a:picLocks noGrp="1" noChangeAspect="1"/>
          </p:cNvPicPr>
          <p:nvPr>
            <p:ph idx="1"/>
          </p:nvPr>
        </p:nvPicPr>
        <p:blipFill>
          <a:blip r:embed="rId2" cstate="print"/>
          <a:stretch>
            <a:fillRect/>
          </a:stretch>
        </p:blipFill>
        <p:spPr>
          <a:xfrm>
            <a:off x="304800" y="1676400"/>
            <a:ext cx="4038600" cy="4876800"/>
          </a:xfrm>
          <a:prstGeom prst="rect">
            <a:avLst/>
          </a:prstGeom>
          <a:ln w="228600" cap="sq" cmpd="thickThin">
            <a:solidFill>
              <a:srgbClr val="000000"/>
            </a:solidFill>
            <a:prstDash val="solid"/>
            <a:miter lim="800000"/>
          </a:ln>
          <a:effectLst>
            <a:innerShdw blurRad="76200">
              <a:srgbClr val="000000"/>
            </a:innerShdw>
          </a:effectLst>
        </p:spPr>
      </p:pic>
      <p:pic>
        <p:nvPicPr>
          <p:cNvPr id="17410" name="Picture 2" descr="C:\Users\s.kacharava\Desktop\სენაკის რაიონული სასამართლოს 2021 წლის ანგარიში\რემონტი\244674984_1942498119258465_1935512387633294105_n.jpg"/>
          <p:cNvPicPr>
            <a:picLocks noChangeAspect="1" noChangeArrowheads="1"/>
          </p:cNvPicPr>
          <p:nvPr/>
        </p:nvPicPr>
        <p:blipFill>
          <a:blip r:embed="rId3" cstate="print"/>
          <a:srcRect/>
          <a:stretch>
            <a:fillRect/>
          </a:stretch>
        </p:blipFill>
        <p:spPr bwMode="auto">
          <a:xfrm>
            <a:off x="4724400" y="1676400"/>
            <a:ext cx="3962400" cy="48768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s.kacharava\Desktop\სენაკის რაიონული სასამართლოს 2021 წლის ანგარიში\რემონტი\244435023_1942498122591798_6952996908448958544_n.jpg"/>
          <p:cNvPicPr>
            <a:picLocks noChangeAspect="1" noChangeArrowheads="1"/>
          </p:cNvPicPr>
          <p:nvPr/>
        </p:nvPicPr>
        <p:blipFill>
          <a:blip r:embed="rId2" cstate="print"/>
          <a:srcRect/>
          <a:stretch>
            <a:fillRect/>
          </a:stretch>
        </p:blipFill>
        <p:spPr bwMode="auto">
          <a:xfrm>
            <a:off x="381000" y="381000"/>
            <a:ext cx="3886200" cy="6096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4" descr="C:\Users\s.kacharava\Desktop\სენაკის რაიონული სასამართლოს 2021 წლის ანგარიში\რემონტი\244640576_1942498549258422_7149287397791363496_n.jpg"/>
          <p:cNvPicPr>
            <a:picLocks noChangeAspect="1" noChangeArrowheads="1"/>
          </p:cNvPicPr>
          <p:nvPr/>
        </p:nvPicPr>
        <p:blipFill>
          <a:blip r:embed="rId3" cstate="print"/>
          <a:srcRect/>
          <a:stretch>
            <a:fillRect/>
          </a:stretch>
        </p:blipFill>
        <p:spPr bwMode="auto">
          <a:xfrm>
            <a:off x="4648200" y="381000"/>
            <a:ext cx="40386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s.kacharava\Desktop\სენაკის რაიონული სასამართლოს 2021 წლის ანგარიში\რემონტი\244684088_1942498415925102_799110817228603930_n.jpg"/>
          <p:cNvPicPr>
            <a:picLocks noChangeAspect="1" noChangeArrowheads="1"/>
          </p:cNvPicPr>
          <p:nvPr/>
        </p:nvPicPr>
        <p:blipFill>
          <a:blip r:embed="rId2" cstate="print"/>
          <a:srcRect/>
          <a:stretch>
            <a:fillRect/>
          </a:stretch>
        </p:blipFill>
        <p:spPr bwMode="auto">
          <a:xfrm>
            <a:off x="304800" y="381000"/>
            <a:ext cx="3810000" cy="6096000"/>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6" descr="C:\Users\s.kacharava\Desktop\სენაკის რაიონული სასამართლოს 2021 წლის ანგარიში\რემონტი\244633590_1942498365925107_7401472129210810277_n.jpg"/>
          <p:cNvPicPr>
            <a:picLocks noChangeAspect="1" noChangeArrowheads="1"/>
          </p:cNvPicPr>
          <p:nvPr/>
        </p:nvPicPr>
        <p:blipFill>
          <a:blip r:embed="rId3" cstate="print"/>
          <a:srcRect/>
          <a:stretch>
            <a:fillRect/>
          </a:stretch>
        </p:blipFill>
        <p:spPr bwMode="auto">
          <a:xfrm>
            <a:off x="4572000" y="381000"/>
            <a:ext cx="4267200" cy="6096000"/>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სასხმელი">
  <a:themeElements>
    <a:clrScheme name="მოდული">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სამართლიანი">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აივანი">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ოფისის თემა">
  <a:themeElements>
    <a:clrScheme name="ოფისი">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ოფისი">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ოფის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453</TotalTime>
  <Words>4392</Words>
  <Application>Microsoft Office PowerPoint</Application>
  <PresentationFormat>ეკრანი (4:3)</PresentationFormat>
  <Paragraphs>1071</Paragraphs>
  <Slides>53</Slides>
  <Notes>1</Notes>
  <HiddenSlides>0</HiddenSlides>
  <MMClips>0</MMClips>
  <ScaleCrop>false</ScaleCrop>
  <HeadingPairs>
    <vt:vector size="4" baseType="variant">
      <vt:variant>
        <vt:lpstr>თემა</vt:lpstr>
      </vt:variant>
      <vt:variant>
        <vt:i4>1</vt:i4>
      </vt:variant>
      <vt:variant>
        <vt:lpstr>სლაიდების სათაურები</vt:lpstr>
      </vt:variant>
      <vt:variant>
        <vt:i4>53</vt:i4>
      </vt:variant>
    </vt:vector>
  </HeadingPairs>
  <TitlesOfParts>
    <vt:vector size="54" baseType="lpstr">
      <vt:lpstr>სასხმელი</vt:lpstr>
      <vt:lpstr>სენაკის რაიონული (მათ შორის აბაშისა და  მარტვილის მაგისტრატი) სასამართლოს  2021 წლის საქმიანობის ანგარიში</vt:lpstr>
      <vt:lpstr>საქართველოს იუსტიციის უმაღლესი საბჭოს 2007 წლის 09 აგვისტოს N 1/150-2007 დადგენილებით დამტკიცდა “რაიონული (საქალაქო), თბილისისა და ქუთაისის სააპელაციო სასამართლოების შექმნის, მათი სამოქმედო ტერიტორიისა და მოსამართლეთა რაოდენობის განსაზღვრა”</vt:lpstr>
      <vt:lpstr>აბაშისა და მარტვილის მაგისტრატი სასამართლო</vt:lpstr>
      <vt:lpstr>სენაკის რაიონული (მათ შორის აბაშისა და მარტვილის მაგისტრატი) სასამართლო</vt:lpstr>
      <vt:lpstr>სენაკის რაიონული სასამართლოს  ს ტ რ უ ქ ტ უ რ ა</vt:lpstr>
      <vt:lpstr>2021 წელში სენაკის რაიონულ სასამართლოში ჩატარებული სარემონტო სამუშაოები</vt:lpstr>
      <vt:lpstr>სენაკის რაიონული სასამართლოს შენობა სარემონტო სამუშაოების შემდეგ</vt:lpstr>
      <vt:lpstr>სლაიდი 8</vt:lpstr>
      <vt:lpstr>სლაიდი 9</vt:lpstr>
      <vt:lpstr>სლაიდი 10</vt:lpstr>
      <vt:lpstr>სლაიდი 11</vt:lpstr>
      <vt:lpstr>სლაიდი 12</vt:lpstr>
      <vt:lpstr>სლაიდი 13</vt:lpstr>
      <vt:lpstr>სლაიდი 14</vt:lpstr>
      <vt:lpstr>სლაიდი 15</vt:lpstr>
      <vt:lpstr>სლაიდი 16</vt:lpstr>
      <vt:lpstr>სლაიდი 17</vt:lpstr>
      <vt:lpstr>2021 წელი - სენაკის რაიონული (მათ შორის აბაშისა და მარტვილის მაგისტრატი) სასამართლო</vt:lpstr>
      <vt:lpstr>2021 წელს სენაკის რაიონულ სასამართლოში კონკურსი არ გამოცხადებულა</vt:lpstr>
      <vt:lpstr>2021 წელში სენაკის რაიონულ სასამართლოში გამოსაცდელი ვადის გასვლის შემდგომ დაინიშნა  2 (ორი) მოხელე</vt:lpstr>
      <vt:lpstr>             2021 წელს მოხელის გადაყვანა   „საჯარო სამსახურის შესახებ“ საქართველოს კანონის 47-ე მუხლის მეორე პუნქტის „ბ“ ქვეპუნქტის საფუძველზე </vt:lpstr>
      <vt:lpstr>2021 წელი - სენაკის რაიონული სასამართლო დისციპლინური წარმოება</vt:lpstr>
      <vt:lpstr>2021 წელი   წ ა ხ ა ლ ი ს ე ბ ა </vt:lpstr>
      <vt:lpstr>2021 წელი შ ე ფ ა ს ე ბ ა</vt:lpstr>
      <vt:lpstr>2021 წელი სენაკის რაიონული (მათ შორის აბაშისა და მარტვილის მაგისტრატი) სასამართლოს დასაქმებული თანამშრომლები გენდერულ ჭრილში</vt:lpstr>
      <vt:lpstr>2021 წელი - ს ტ ა ჟ ი რ ე ბ ა</vt:lpstr>
      <vt:lpstr>2021 წელი და COVID _ 19</vt:lpstr>
      <vt:lpstr>2021 წლის მონაცემები საჯარო ინფორმაციის მოთხოვნასთან დაკავშირებით</vt:lpstr>
      <vt:lpstr>ი ნ ფ ო რ მ ა ც ი ა   საქართველოს ზოგადი ადმინისტრაციული კოდექსის შესაბამისად  საჯარო ინფორმაციის გაცემის თაობაზე 2021 წლის სენაკის რაიონული (მათ შორის აბაშისა და მარტვილის მაგისტრატი) სასამართლოს                      ა  ნ  გ  ა  რ  ი  შ  ი </vt:lpstr>
      <vt:lpstr>სლაიდი 30</vt:lpstr>
      <vt:lpstr>სლაიდი 31</vt:lpstr>
      <vt:lpstr>სლაიდი 32</vt:lpstr>
      <vt:lpstr>სლაიდი 33</vt:lpstr>
      <vt:lpstr>სლაიდი 34</vt:lpstr>
      <vt:lpstr>სლაიდი 35</vt:lpstr>
      <vt:lpstr>2021 წელს შემოსული განცხადებების რაოდენობა სასამართლო სხდომის გადაღებასთან დაკავშირებით</vt:lpstr>
      <vt:lpstr>2021 წელი</vt:lpstr>
      <vt:lpstr>კვარტალური მონაცემები დაფინანსება და ხარჯთაღრიცხვა</vt:lpstr>
      <vt:lpstr>კვარტალური მონაცემები დაფინანსება და ხარჯთაღრიცხვა</vt:lpstr>
      <vt:lpstr>ავტოსატრანსპორტო საშუალებები</vt:lpstr>
      <vt:lpstr>2021 წლის სტატისტიკური მონაცემები</vt:lpstr>
      <vt:lpstr>2021 წლის სტატისტიკური მონაცემები სისხლის სამართლის საქმეებზე</vt:lpstr>
      <vt:lpstr>2021 წლის სტატისტიკური მონაცემები აღკვეთის ღონისძიების საქმეებზე </vt:lpstr>
      <vt:lpstr>სლაიდი 44</vt:lpstr>
      <vt:lpstr>სლაიდი 45</vt:lpstr>
      <vt:lpstr>2021 წლის სტატისტიკური მონაცემები იძულებით ღონისძიებების თაობაზე</vt:lpstr>
      <vt:lpstr>2021 წლის სტატისტიკური მონაცემები საგამოძიებო მოქმედებებზე</vt:lpstr>
      <vt:lpstr>2021 წლის სტატისტიკური მონაცემები  სამოქალაქო საქმეებზე </vt:lpstr>
      <vt:lpstr>2021 წლის სტატისტიკური მონაცემები  ადმინისტრაციულ საქმეებზე </vt:lpstr>
      <vt:lpstr>2021 წლის სტატისტიკური მონაცემები სისხლის სამართლის სხვა საქმეებზე</vt:lpstr>
      <vt:lpstr>2021 წლის სამოქალაქო საქმეებზე განცხადებების განხილვის შედეგები</vt:lpstr>
      <vt:lpstr>2021 წლის სტატისტიკური მონაცემები ადმინისტრაციული სამართალდარღვევის საქმეებზე </vt:lpstr>
      <vt:lpstr>სლაიდი 53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სენაკის რაიონული (მათ შორის აბაშისა და მარტვილის მაგისტრატი) სასამართლოს 2021 წლის ანგარიში</dc:title>
  <dc:creator>Shalva Kacharava</dc:creator>
  <cp:lastModifiedBy>s.kacharava</cp:lastModifiedBy>
  <cp:revision>137</cp:revision>
  <dcterms:created xsi:type="dcterms:W3CDTF">2006-08-16T00:00:00Z</dcterms:created>
  <dcterms:modified xsi:type="dcterms:W3CDTF">2022-03-17T06:11:19Z</dcterms:modified>
</cp:coreProperties>
</file>